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55" r:id="rId2"/>
    <p:sldMasterId id="2147483657" r:id="rId3"/>
    <p:sldMasterId id="2147483659" r:id="rId4"/>
    <p:sldMasterId id="2147483652" r:id="rId5"/>
    <p:sldMasterId id="2147483672" r:id="rId6"/>
    <p:sldMasterId id="2147483674" r:id="rId7"/>
    <p:sldMasterId id="2147483676" r:id="rId8"/>
    <p:sldMasterId id="2147483648" r:id="rId9"/>
  </p:sldMasterIdLst>
  <p:notesMasterIdLst>
    <p:notesMasterId r:id="rId88"/>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301" r:id="rId23"/>
    <p:sldId id="269" r:id="rId24"/>
    <p:sldId id="270" r:id="rId25"/>
    <p:sldId id="271" r:id="rId26"/>
    <p:sldId id="272" r:id="rId27"/>
    <p:sldId id="273" r:id="rId28"/>
    <p:sldId id="274" r:id="rId29"/>
    <p:sldId id="275" r:id="rId30"/>
    <p:sldId id="276"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07" r:id="rId46"/>
    <p:sldId id="277" r:id="rId47"/>
    <p:sldId id="278" r:id="rId48"/>
    <p:sldId id="279" r:id="rId49"/>
    <p:sldId id="280" r:id="rId50"/>
    <p:sldId id="281" r:id="rId51"/>
    <p:sldId id="282" r:id="rId52"/>
    <p:sldId id="283" r:id="rId53"/>
    <p:sldId id="302" r:id="rId54"/>
    <p:sldId id="303" r:id="rId55"/>
    <p:sldId id="304" r:id="rId56"/>
    <p:sldId id="305" r:id="rId57"/>
    <p:sldId id="306" r:id="rId58"/>
    <p:sldId id="284" r:id="rId59"/>
    <p:sldId id="285" r:id="rId60"/>
    <p:sldId id="322" r:id="rId61"/>
    <p:sldId id="323" r:id="rId62"/>
    <p:sldId id="324" r:id="rId63"/>
    <p:sldId id="325" r:id="rId64"/>
    <p:sldId id="286" r:id="rId65"/>
    <p:sldId id="287" r:id="rId66"/>
    <p:sldId id="288" r:id="rId67"/>
    <p:sldId id="289" r:id="rId68"/>
    <p:sldId id="290" r:id="rId69"/>
    <p:sldId id="291" r:id="rId70"/>
    <p:sldId id="292" r:id="rId71"/>
    <p:sldId id="293" r:id="rId72"/>
    <p:sldId id="294" r:id="rId73"/>
    <p:sldId id="295" r:id="rId74"/>
    <p:sldId id="296" r:id="rId75"/>
    <p:sldId id="297" r:id="rId76"/>
    <p:sldId id="298" r:id="rId77"/>
    <p:sldId id="299" r:id="rId78"/>
    <p:sldId id="326" r:id="rId79"/>
    <p:sldId id="2695" r:id="rId80"/>
    <p:sldId id="2696" r:id="rId81"/>
    <p:sldId id="2697" r:id="rId82"/>
    <p:sldId id="2698" r:id="rId83"/>
    <p:sldId id="2699" r:id="rId84"/>
    <p:sldId id="2700" r:id="rId85"/>
    <p:sldId id="2701" r:id="rId86"/>
    <p:sldId id="300" r:id="rId87"/>
  </p:sldIdLst>
  <p:sldSz cx="12192000" cy="6858000"/>
  <p:notesSz cx="7010400" cy="9296400"/>
  <p:embeddedFontLst>
    <p:embeddedFont>
      <p:font typeface="Calibri" panose="020F0502020204030204" pitchFamily="34" charset="0"/>
      <p:regular r:id="rId89"/>
      <p:bold r:id="rId90"/>
      <p:italic r:id="rId91"/>
      <p:boldItalic r:id="rId92"/>
    </p:embeddedFont>
    <p:embeddedFont>
      <p:font typeface="Calibri Light" panose="020F0302020204030204" pitchFamily="34" charset="0"/>
      <p:regular r:id="rId93"/>
      <p:italic r:id="rId94"/>
    </p:embeddedFont>
    <p:embeddedFont>
      <p:font typeface="Cambria" panose="02040503050406030204" pitchFamily="18" charset="0"/>
      <p:regular r:id="rId95"/>
      <p:bold r:id="rId96"/>
      <p:italic r:id="rId97"/>
      <p:boldItalic r:id="rId98"/>
    </p:embeddedFont>
    <p:embeddedFont>
      <p:font typeface="Encode Sans Black" panose="020B0604020202020204" charset="0"/>
      <p:bold r:id="rId99"/>
    </p:embeddedFont>
    <p:embeddedFont>
      <p:font typeface="Merriweather Sans" pitchFamily="2" charset="0"/>
      <p:regular r:id="rId100"/>
      <p:bold r:id="rId101"/>
      <p:italic r:id="rId102"/>
      <p:boldItalic r:id="rId103"/>
    </p:embeddedFont>
    <p:embeddedFont>
      <p:font typeface="Orgon Slab ExtraLight" panose="02000503000000020004" pitchFamily="50" charset="0"/>
      <p:regular r:id="rId104"/>
      <p:italic r:id="rId105"/>
    </p:embeddedFont>
    <p:embeddedFont>
      <p:font typeface="Orgon Slab Light" panose="02000503000000020004" pitchFamily="50" charset="0"/>
      <p:regular r:id="rId106"/>
      <p:italic r:id="rId107"/>
    </p:embeddedFont>
    <p:embeddedFont>
      <p:font typeface="Orgon Slab Medium" panose="02000603000000020004" pitchFamily="50" charset="0"/>
      <p:regular r:id="rId108"/>
      <p:italic r:id="rId109"/>
    </p:embeddedFont>
    <p:embeddedFont>
      <p:font typeface="Wingdings 3" panose="05040102010807070707" pitchFamily="18" charset="2"/>
      <p:regular r:id="rId1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09">
          <p15:clr>
            <a:srgbClr val="A4A3A4"/>
          </p15:clr>
        </p15:guide>
        <p15:guide id="2" pos="4597">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1" roundtripDataSignature="AMtx7miVpiLi0oGQ2G6qJ+UQYiYuHzMA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86" y="254"/>
      </p:cViewPr>
      <p:guideLst>
        <p:guide orient="horz" pos="2109"/>
        <p:guide pos="45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font" Target="fonts/font1.fntdata"/><Relationship Id="rId112" Type="http://schemas.openxmlformats.org/officeDocument/2006/relationships/presProps" Target="presProps.xml"/><Relationship Id="rId16" Type="http://schemas.openxmlformats.org/officeDocument/2006/relationships/slide" Target="slides/slide7.xml"/><Relationship Id="rId107" Type="http://schemas.openxmlformats.org/officeDocument/2006/relationships/font" Target="fonts/font19.fntdata"/><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font" Target="fonts/font14.fntdata"/><Relationship Id="rId5" Type="http://schemas.openxmlformats.org/officeDocument/2006/relationships/slideMaster" Target="slideMasters/slideMaster5.xml"/><Relationship Id="rId90" Type="http://schemas.openxmlformats.org/officeDocument/2006/relationships/font" Target="fonts/font2.fntdata"/><Relationship Id="rId95" Type="http://schemas.openxmlformats.org/officeDocument/2006/relationships/font" Target="fonts/font7.fntdata"/><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viewProps" Target="viewProps.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font" Target="fonts/font15.fntdata"/><Relationship Id="rId108" Type="http://schemas.openxmlformats.org/officeDocument/2006/relationships/font" Target="fonts/font20.fntdata"/><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font" Target="fonts/font18.fntdata"/><Relationship Id="rId114"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font" Target="fonts/font6.fntdata"/><Relationship Id="rId99" Type="http://schemas.openxmlformats.org/officeDocument/2006/relationships/font" Target="fonts/font11.fntdata"/><Relationship Id="rId101"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font" Target="fonts/font21.fntdata"/><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font" Target="fonts/font9.fntdata"/><Relationship Id="rId104" Type="http://schemas.openxmlformats.org/officeDocument/2006/relationships/font" Target="fonts/font16.fntdata"/><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font" Target="fonts/font4.fntdata"/><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font" Target="fonts/font22.fntdata"/><Relationship Id="rId115" Type="http://schemas.openxmlformats.org/officeDocument/2006/relationships/tableStyles" Target="tableStyle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font" Target="fonts/font12.fntdata"/><Relationship Id="rId105" Type="http://schemas.openxmlformats.org/officeDocument/2006/relationships/font" Target="fonts/font17.fntdata"/><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font" Target="fonts/font5.fntdata"/><Relationship Id="rId98" Type="http://schemas.openxmlformats.org/officeDocument/2006/relationships/font" Target="fonts/font10.fntdata"/><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notesMaster" Target="notesMasters/notesMaster1.xml"/><Relationship Id="rId111"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oleObject" Target="file:///\\minerfiles.mst.edu\dfs\users\reynoldscla\Desktop\MST%20Studies\FS%20Climate\ClimateSurvey_Cod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inerfiles.mst.edu\dfs\users\reynoldscla\Desktop\MST%20Studies\FS%20Climate\ClimateSurvey_Cod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Support Actions Frequencies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088982415387413"/>
          <c:y val="0.25677026193443153"/>
          <c:w val="0.84196370547874544"/>
          <c:h val="0.30160809331991989"/>
        </c:manualLayout>
      </c:layout>
      <c:barChart>
        <c:barDir val="col"/>
        <c:grouping val="clustered"/>
        <c:varyColors val="0"/>
        <c:ser>
          <c:idx val="0"/>
          <c:order val="0"/>
          <c:tx>
            <c:strRef>
              <c:f>'Support Code Charts'!$B$1</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100000">
                    <a:schemeClr val="accent4"/>
                  </a:gs>
                  <a:gs pos="10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CD52-45A8-90B7-0BE8A78B862A}"/>
              </c:ext>
            </c:extLst>
          </c:dPt>
          <c:dPt>
            <c:idx val="1"/>
            <c:invertIfNegative val="0"/>
            <c:bubble3D val="0"/>
            <c:spPr>
              <a:gradFill rotWithShape="1">
                <a:gsLst>
                  <a:gs pos="100000">
                    <a:schemeClr val="accent4"/>
                  </a:gs>
                  <a:gs pos="10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CD52-45A8-90B7-0BE8A78B862A}"/>
              </c:ext>
            </c:extLst>
          </c:dPt>
          <c:dPt>
            <c:idx val="2"/>
            <c:invertIfNegative val="0"/>
            <c:bubble3D val="0"/>
            <c:spPr>
              <a:gradFill rotWithShape="1">
                <a:gsLst>
                  <a:gs pos="100000">
                    <a:schemeClr val="accent4"/>
                  </a:gs>
                  <a:gs pos="10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CD52-45A8-90B7-0BE8A78B862A}"/>
              </c:ext>
            </c:extLst>
          </c:dPt>
          <c:dPt>
            <c:idx val="3"/>
            <c:invertIfNegative val="0"/>
            <c:bubble3D val="0"/>
            <c:spPr>
              <a:gradFill rotWithShape="1">
                <a:gsLst>
                  <a:gs pos="100000">
                    <a:schemeClr val="accent4"/>
                  </a:gs>
                  <a:gs pos="10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CD52-45A8-90B7-0BE8A78B862A}"/>
              </c:ext>
            </c:extLst>
          </c:dPt>
          <c:dPt>
            <c:idx val="4"/>
            <c:invertIfNegative val="0"/>
            <c:bubble3D val="0"/>
            <c:spPr>
              <a:gradFill rotWithShape="1">
                <a:gsLst>
                  <a:gs pos="100000">
                    <a:schemeClr val="accent4"/>
                  </a:gs>
                  <a:gs pos="10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CD52-45A8-90B7-0BE8A78B862A}"/>
              </c:ext>
            </c:extLst>
          </c:dPt>
          <c:cat>
            <c:strRef>
              <c:f>'Support Code Charts'!$A$2:$A$18</c:f>
              <c:strCache>
                <c:ptCount val="17"/>
                <c:pt idx="0">
                  <c:v>Development</c:v>
                </c:pt>
                <c:pt idx="1">
                  <c:v>Benefits</c:v>
                </c:pt>
                <c:pt idx="2">
                  <c:v>Raises/Pay/Promotion</c:v>
                </c:pt>
                <c:pt idx="3">
                  <c:v>Resources</c:v>
                </c:pt>
                <c:pt idx="4">
                  <c:v>Nothing</c:v>
                </c:pt>
                <c:pt idx="5">
                  <c:v>Work-Life Balance</c:v>
                </c:pt>
                <c:pt idx="6">
                  <c:v>Financial Support</c:v>
                </c:pt>
                <c:pt idx="7">
                  <c:v>Employment</c:v>
                </c:pt>
                <c:pt idx="8">
                  <c:v>Recognition</c:v>
                </c:pt>
                <c:pt idx="9">
                  <c:v>Supervisor Support</c:v>
                </c:pt>
                <c:pt idx="10">
                  <c:v>Communication/Open to Feedback</c:v>
                </c:pt>
                <c:pt idx="11">
                  <c:v>Coworker Relationships</c:v>
                </c:pt>
                <c:pt idx="12">
                  <c:v>Workload Balance</c:v>
                </c:pt>
                <c:pt idx="13">
                  <c:v>Autonomy</c:v>
                </c:pt>
                <c:pt idx="14">
                  <c:v>Positive Culture/Care for Well-being</c:v>
                </c:pt>
                <c:pt idx="15">
                  <c:v>Department Culture</c:v>
                </c:pt>
                <c:pt idx="16">
                  <c:v>Support from Upper Admin</c:v>
                </c:pt>
              </c:strCache>
            </c:strRef>
          </c:cat>
          <c:val>
            <c:numRef>
              <c:f>'Support Code Charts'!$B$2:$B$18</c:f>
              <c:numCache>
                <c:formatCode>General</c:formatCode>
                <c:ptCount val="17"/>
                <c:pt idx="0">
                  <c:v>126</c:v>
                </c:pt>
                <c:pt idx="1">
                  <c:v>99</c:v>
                </c:pt>
                <c:pt idx="2">
                  <c:v>86</c:v>
                </c:pt>
                <c:pt idx="3">
                  <c:v>79</c:v>
                </c:pt>
                <c:pt idx="4">
                  <c:v>71</c:v>
                </c:pt>
                <c:pt idx="5">
                  <c:v>64</c:v>
                </c:pt>
                <c:pt idx="6">
                  <c:v>56</c:v>
                </c:pt>
                <c:pt idx="7">
                  <c:v>45</c:v>
                </c:pt>
                <c:pt idx="8">
                  <c:v>38</c:v>
                </c:pt>
                <c:pt idx="9">
                  <c:v>38</c:v>
                </c:pt>
                <c:pt idx="10">
                  <c:v>24</c:v>
                </c:pt>
                <c:pt idx="11">
                  <c:v>24</c:v>
                </c:pt>
                <c:pt idx="12">
                  <c:v>19</c:v>
                </c:pt>
                <c:pt idx="13">
                  <c:v>16</c:v>
                </c:pt>
                <c:pt idx="14">
                  <c:v>13</c:v>
                </c:pt>
                <c:pt idx="15">
                  <c:v>8</c:v>
                </c:pt>
                <c:pt idx="16">
                  <c:v>7</c:v>
                </c:pt>
              </c:numCache>
            </c:numRef>
          </c:val>
          <c:extLst>
            <c:ext xmlns:c16="http://schemas.microsoft.com/office/drawing/2014/chart" uri="{C3380CC4-5D6E-409C-BE32-E72D297353CC}">
              <c16:uniqueId val="{00000000-CD52-45A8-90B7-0BE8A78B862A}"/>
            </c:ext>
          </c:extLst>
        </c:ser>
        <c:dLbls>
          <c:showLegendKey val="0"/>
          <c:showVal val="0"/>
          <c:showCatName val="0"/>
          <c:showSerName val="0"/>
          <c:showPercent val="0"/>
          <c:showBubbleSize val="0"/>
        </c:dLbls>
        <c:gapWidth val="100"/>
        <c:overlap val="-24"/>
        <c:axId val="833731999"/>
        <c:axId val="834983215"/>
      </c:barChart>
      <c:catAx>
        <c:axId val="83373199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4983215"/>
        <c:crosses val="autoZero"/>
        <c:auto val="1"/>
        <c:lblAlgn val="ctr"/>
        <c:lblOffset val="100"/>
        <c:noMultiLvlLbl val="0"/>
      </c:catAx>
      <c:valAx>
        <c:axId val="8349832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3731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dirty="0"/>
              <a:t>Support Actions Percentages</a:t>
            </a:r>
          </a:p>
        </c:rich>
      </c:tx>
      <c:layout>
        <c:manualLayout>
          <c:xMode val="edge"/>
          <c:yMode val="edge"/>
          <c:x val="8.6163934426229508E-2"/>
          <c:y val="6.0805823274191907E-2"/>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6975034241415892"/>
          <c:y val="0.16984148443161542"/>
          <c:w val="0.51701777011231265"/>
          <c:h val="0.60438703862713217"/>
        </c:manualLayout>
      </c:layout>
      <c:pieChart>
        <c:varyColors val="1"/>
        <c:ser>
          <c:idx val="0"/>
          <c:order val="0"/>
          <c:tx>
            <c:strRef>
              <c:f>'Support Code Charts'!$C$1</c:f>
              <c:strCache>
                <c:ptCount val="1"/>
                <c:pt idx="0">
                  <c:v>Percent</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3C-49CF-A3CB-1EC5CF5BEFE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3C-49CF-A3CB-1EC5CF5BEFE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83C-49CF-A3CB-1EC5CF5BEFEB}"/>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83C-49CF-A3CB-1EC5CF5BEFEB}"/>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B83C-49CF-A3CB-1EC5CF5BEFEB}"/>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B83C-49CF-A3CB-1EC5CF5BEFEB}"/>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B83C-49CF-A3CB-1EC5CF5BEFEB}"/>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B83C-49CF-A3CB-1EC5CF5BEFEB}"/>
              </c:ext>
            </c:extLst>
          </c:dPt>
          <c:dPt>
            <c:idx val="8"/>
            <c:bubble3D val="0"/>
            <c:spPr>
              <a:solidFill>
                <a:schemeClr val="accent3">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1-B83C-49CF-A3CB-1EC5CF5BEFEB}"/>
              </c:ext>
            </c:extLst>
          </c:dPt>
          <c:dPt>
            <c:idx val="9"/>
            <c:bubble3D val="0"/>
            <c:spPr>
              <a:solidFill>
                <a:schemeClr val="accent4">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3-B83C-49CF-A3CB-1EC5CF5BEFEB}"/>
              </c:ext>
            </c:extLst>
          </c:dPt>
          <c:dPt>
            <c:idx val="10"/>
            <c:bubble3D val="0"/>
            <c:spPr>
              <a:solidFill>
                <a:schemeClr val="accent5">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5-B83C-49CF-A3CB-1EC5CF5BEFEB}"/>
              </c:ext>
            </c:extLst>
          </c:dPt>
          <c:dPt>
            <c:idx val="11"/>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7-B83C-49CF-A3CB-1EC5CF5BEFEB}"/>
              </c:ext>
            </c:extLst>
          </c:dPt>
          <c:dPt>
            <c:idx val="12"/>
            <c:bubble3D val="0"/>
            <c:spPr>
              <a:solidFill>
                <a:schemeClr val="accent1">
                  <a:lumMod val="80000"/>
                  <a:lumOff val="2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B83C-49CF-A3CB-1EC5CF5BEFEB}"/>
              </c:ext>
            </c:extLst>
          </c:dPt>
          <c:dPt>
            <c:idx val="13"/>
            <c:bubble3D val="0"/>
            <c:spPr>
              <a:solidFill>
                <a:schemeClr val="accent2">
                  <a:lumMod val="80000"/>
                  <a:lumOff val="2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B83C-49CF-A3CB-1EC5CF5BEFEB}"/>
              </c:ext>
            </c:extLst>
          </c:dPt>
          <c:dPt>
            <c:idx val="14"/>
            <c:bubble3D val="0"/>
            <c:spPr>
              <a:solidFill>
                <a:schemeClr val="accent3">
                  <a:lumMod val="80000"/>
                  <a:lumOff val="2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B83C-49CF-A3CB-1EC5CF5BEFEB}"/>
              </c:ext>
            </c:extLst>
          </c:dPt>
          <c:dPt>
            <c:idx val="15"/>
            <c:bubble3D val="0"/>
            <c:spPr>
              <a:solidFill>
                <a:schemeClr val="accent4">
                  <a:lumMod val="80000"/>
                  <a:lumOff val="2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B83C-49CF-A3CB-1EC5CF5BEFEB}"/>
              </c:ext>
            </c:extLst>
          </c:dPt>
          <c:dPt>
            <c:idx val="16"/>
            <c:bubble3D val="0"/>
            <c:spPr>
              <a:solidFill>
                <a:schemeClr val="accent5">
                  <a:lumMod val="80000"/>
                  <a:lumOff val="2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B83C-49CF-A3CB-1EC5CF5BEFEB}"/>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'Support Code Charts'!$A$2:$A$18</c:f>
              <c:strCache>
                <c:ptCount val="17"/>
                <c:pt idx="0">
                  <c:v>Development</c:v>
                </c:pt>
                <c:pt idx="1">
                  <c:v>Benefits</c:v>
                </c:pt>
                <c:pt idx="2">
                  <c:v>Raises/Pay/Promotion</c:v>
                </c:pt>
                <c:pt idx="3">
                  <c:v>Resources</c:v>
                </c:pt>
                <c:pt idx="4">
                  <c:v>Nothing</c:v>
                </c:pt>
                <c:pt idx="5">
                  <c:v>Work-Life Balance</c:v>
                </c:pt>
                <c:pt idx="6">
                  <c:v>Financial Support</c:v>
                </c:pt>
                <c:pt idx="7">
                  <c:v>Employment</c:v>
                </c:pt>
                <c:pt idx="8">
                  <c:v>Recognition</c:v>
                </c:pt>
                <c:pt idx="9">
                  <c:v>Supervisor Support</c:v>
                </c:pt>
                <c:pt idx="10">
                  <c:v>Communication/Open to Feedback</c:v>
                </c:pt>
                <c:pt idx="11">
                  <c:v>Coworker Relationships</c:v>
                </c:pt>
                <c:pt idx="12">
                  <c:v>Workload Balance</c:v>
                </c:pt>
                <c:pt idx="13">
                  <c:v>Autonomy</c:v>
                </c:pt>
                <c:pt idx="14">
                  <c:v>Positive Culture/Care for Well-being</c:v>
                </c:pt>
                <c:pt idx="15">
                  <c:v>Department Culture</c:v>
                </c:pt>
                <c:pt idx="16">
                  <c:v>Support from Upper Admin</c:v>
                </c:pt>
              </c:strCache>
            </c:strRef>
          </c:cat>
          <c:val>
            <c:numRef>
              <c:f>'Support Code Charts'!$C$2:$C$18</c:f>
              <c:numCache>
                <c:formatCode>General</c:formatCode>
                <c:ptCount val="17"/>
                <c:pt idx="0">
                  <c:v>0.1496437054631829</c:v>
                </c:pt>
                <c:pt idx="1">
                  <c:v>0.11757719714964371</c:v>
                </c:pt>
                <c:pt idx="2">
                  <c:v>0.10213776722090261</c:v>
                </c:pt>
                <c:pt idx="3">
                  <c:v>9.3824228028503556E-2</c:v>
                </c:pt>
                <c:pt idx="4">
                  <c:v>8.4323040380047509E-2</c:v>
                </c:pt>
                <c:pt idx="5">
                  <c:v>7.6009501187648459E-2</c:v>
                </c:pt>
                <c:pt idx="6">
                  <c:v>6.6508313539192399E-2</c:v>
                </c:pt>
                <c:pt idx="7">
                  <c:v>5.3444180522565318E-2</c:v>
                </c:pt>
                <c:pt idx="8">
                  <c:v>4.5130641330166268E-2</c:v>
                </c:pt>
                <c:pt idx="9">
                  <c:v>4.5130641330166268E-2</c:v>
                </c:pt>
                <c:pt idx="10">
                  <c:v>2.8503562945368172E-2</c:v>
                </c:pt>
                <c:pt idx="11">
                  <c:v>2.8503562945368172E-2</c:v>
                </c:pt>
                <c:pt idx="12">
                  <c:v>2.2565320665083134E-2</c:v>
                </c:pt>
                <c:pt idx="13">
                  <c:v>1.9002375296912115E-2</c:v>
                </c:pt>
                <c:pt idx="14">
                  <c:v>1.5439429928741092E-2</c:v>
                </c:pt>
                <c:pt idx="15">
                  <c:v>9.5011876484560574E-3</c:v>
                </c:pt>
                <c:pt idx="16">
                  <c:v>8.3135391923990498E-3</c:v>
                </c:pt>
              </c:numCache>
            </c:numRef>
          </c:val>
          <c:extLst>
            <c:ext xmlns:c16="http://schemas.microsoft.com/office/drawing/2014/chart" uri="{C3380CC4-5D6E-409C-BE32-E72D297353CC}">
              <c16:uniqueId val="{00000022-B83C-49CF-A3CB-1EC5CF5BEFE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
          <c:y val="0.18369679490463511"/>
          <c:w val="0.62077500968116683"/>
          <c:h val="0.777209108679134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accent2"/>
                </a:solidFill>
                <a:latin typeface="+mj-lt"/>
                <a:ea typeface="+mj-ea"/>
                <a:cs typeface="+mj-cs"/>
              </a:defRPr>
            </a:pPr>
            <a:r>
              <a:rPr lang="en-US">
                <a:solidFill>
                  <a:schemeClr val="accent2"/>
                </a:solidFill>
              </a:rPr>
              <a:t>Broad Category Percentages</a:t>
            </a:r>
          </a:p>
        </c:rich>
      </c:tx>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accent2"/>
              </a:solidFill>
              <a:latin typeface="+mj-lt"/>
              <a:ea typeface="+mj-ea"/>
              <a:cs typeface="+mj-cs"/>
            </a:defRPr>
          </a:pPr>
          <a:endParaRPr lang="en-US"/>
        </a:p>
      </c:txPr>
    </c:title>
    <c:autoTitleDeleted val="0"/>
    <c:plotArea>
      <c:layout>
        <c:manualLayout>
          <c:layoutTarget val="inner"/>
          <c:xMode val="edge"/>
          <c:yMode val="edge"/>
          <c:x val="8.5646287209136321E-2"/>
          <c:y val="0.18466683118337504"/>
          <c:w val="0.4637128885575002"/>
          <c:h val="0.77838303351353466"/>
        </c:manualLayout>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87AB-419C-BF03-C8EBDFE4B571}"/>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87AB-419C-BF03-C8EBDFE4B571}"/>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87AB-419C-BF03-C8EBDFE4B571}"/>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87AB-419C-BF03-C8EBDFE4B571}"/>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87AB-419C-BF03-C8EBDFE4B57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'Wish Code Charts'!$I$2:$I$6</c:f>
              <c:strCache>
                <c:ptCount val="5"/>
                <c:pt idx="0">
                  <c:v>Concerns with pay/rewards/benefits/promotion</c:v>
                </c:pt>
                <c:pt idx="1">
                  <c:v>Concerns with Leadership</c:v>
                </c:pt>
                <c:pt idx="2">
                  <c:v>Concerns with work structures</c:v>
                </c:pt>
                <c:pt idx="3">
                  <c:v>Concerns with resources</c:v>
                </c:pt>
                <c:pt idx="4">
                  <c:v>Concerns with employee investment/recognition</c:v>
                </c:pt>
              </c:strCache>
            </c:strRef>
          </c:cat>
          <c:val>
            <c:numRef>
              <c:f>'Wish Code Charts'!$K$2:$K$6</c:f>
              <c:numCache>
                <c:formatCode>General</c:formatCode>
                <c:ptCount val="5"/>
                <c:pt idx="0">
                  <c:v>0.27480916030534353</c:v>
                </c:pt>
                <c:pt idx="1">
                  <c:v>0.17904233171408743</c:v>
                </c:pt>
                <c:pt idx="2">
                  <c:v>0.12560721721027066</c:v>
                </c:pt>
                <c:pt idx="3">
                  <c:v>0.13046495489243581</c:v>
                </c:pt>
                <c:pt idx="4">
                  <c:v>0.27689104788341429</c:v>
                </c:pt>
              </c:numCache>
            </c:numRef>
          </c:val>
          <c:extLst>
            <c:ext xmlns:c16="http://schemas.microsoft.com/office/drawing/2014/chart" uri="{C3380CC4-5D6E-409C-BE32-E72D297353CC}">
              <c16:uniqueId val="{0000000A-87AB-419C-BF03-C8EBDFE4B57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152187443569991"/>
          <c:y val="0.21606756928679366"/>
          <c:w val="0.37365723994075661"/>
          <c:h val="0.74397668367381597"/>
        </c:manualLayout>
      </c:layout>
      <c:overlay val="0"/>
      <c:spPr>
        <a:solidFill>
          <a:schemeClr val="lt1">
            <a:alpha val="50000"/>
          </a:schemeClr>
        </a:solidFill>
        <a:ln>
          <a:noFill/>
        </a:ln>
        <a:effectLst/>
      </c:spPr>
      <c:txPr>
        <a:bodyPr rot="0" spcFirstLastPara="1" vertOverflow="ellipsis" vert="horz" wrap="square" anchor="ctr" anchorCtr="1"/>
        <a:lstStyle/>
        <a:p>
          <a:pPr algn="l">
            <a:defRPr sz="1100" b="0" i="0" u="none" strike="noStrike" kern="1200" baseline="0">
              <a:solidFill>
                <a:schemeClr val="accent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02" name="Google Shape;102;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6db02d0b30_0_2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5" name="Google Shape;155;g16db02d0b30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6db02d0b30_0_2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0" name="Google Shape;160;g16db02d0b30_0_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5" name="Google Shape;165;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9" name="Google Shape;189;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5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5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8" name="Google Shape;218;p5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08" name="Google Shape;108;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6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2" name="Google Shape;232;p6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6" name="Google Shape;246;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66E6F-1E71-40F1-A2D2-2FDF91F15AFC}" type="slidenum">
              <a:rPr lang="en-US" smtClean="0"/>
              <a:t>23</a:t>
            </a:fld>
            <a:endParaRPr lang="en-US"/>
          </a:p>
        </p:txBody>
      </p:sp>
    </p:spTree>
    <p:extLst>
      <p:ext uri="{BB962C8B-B14F-4D97-AF65-F5344CB8AC3E}">
        <p14:creationId xmlns:p14="http://schemas.microsoft.com/office/powerpoint/2010/main" val="2418667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6" name="Google Shape;246;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3174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7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7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endParaRPr/>
          </a:p>
        </p:txBody>
      </p:sp>
      <p:sp>
        <p:nvSpPr>
          <p:cNvPr id="253" name="Google Shape;253;p70:notes"/>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54" name="Google Shape;254;p7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7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7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endParaRPr/>
          </a:p>
        </p:txBody>
      </p:sp>
      <p:sp>
        <p:nvSpPr>
          <p:cNvPr id="262" name="Google Shape;262;p71:notes"/>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63" name="Google Shape;263;p7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7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7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endParaRPr/>
          </a:p>
        </p:txBody>
      </p:sp>
      <p:sp>
        <p:nvSpPr>
          <p:cNvPr id="271" name="Google Shape;271;p72:notes"/>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72" name="Google Shape;272;p7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7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7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endParaRPr/>
          </a:p>
        </p:txBody>
      </p:sp>
      <p:sp>
        <p:nvSpPr>
          <p:cNvPr id="280" name="Google Shape;280;p73:notes"/>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81" name="Google Shape;281;p7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7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7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endParaRPr/>
          </a:p>
        </p:txBody>
      </p:sp>
      <p:sp>
        <p:nvSpPr>
          <p:cNvPr id="289" name="Google Shape;289;p74:notes"/>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90" name="Google Shape;290;p7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7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7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endParaRPr/>
          </a:p>
        </p:txBody>
      </p:sp>
      <p:sp>
        <p:nvSpPr>
          <p:cNvPr id="298" name="Google Shape;298;p75:notes"/>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99" name="Google Shape;299;p7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4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6" name="Google Shape;306;p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4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2" name="Google Shape;312;p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8" name="Google Shape;318;p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29AAD-2604-425D-8AED-EE3752077B50}" type="slidenum">
              <a:rPr lang="en-US" smtClean="0"/>
              <a:t>52</a:t>
            </a:fld>
            <a:endParaRPr lang="en-US" dirty="0"/>
          </a:p>
        </p:txBody>
      </p:sp>
    </p:spTree>
    <p:extLst>
      <p:ext uri="{BB962C8B-B14F-4D97-AF65-F5344CB8AC3E}">
        <p14:creationId xmlns:p14="http://schemas.microsoft.com/office/powerpoint/2010/main" val="645673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4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25" name="Google Shape;325;p4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56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1" name="Google Shape;331;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7" name="Google Shape;337;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7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3" name="Google Shape;343;p7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7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9" name="Google Shape;349;p7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7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6" name="Google Shape;356;p7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2" name="Google Shape;122;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3" name="Google Shape;383;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9" name="Google Shape;389;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4" name="Google Shape;394;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0" name="Google Shape;400;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7" name="Google Shape;407;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4" name="Google Shape;414;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1" name="Google Shape;421;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8" name="Google Shape;428;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8B7AC343-EC7A-4B65-B8C6-995CCE2CB54F}" type="datetime1">
              <a:rPr lang="en-US" smtClean="0"/>
              <a:t>10/19/2022</a:t>
            </a:fld>
            <a:endParaRPr lang="en-US"/>
          </a:p>
        </p:txBody>
      </p:sp>
      <p:sp>
        <p:nvSpPr>
          <p:cNvPr id="5" name="Slide Number Placeholder 4"/>
          <p:cNvSpPr>
            <a:spLocks noGrp="1"/>
          </p:cNvSpPr>
          <p:nvPr>
            <p:ph type="sldNum" sz="quarter" idx="5"/>
          </p:nvPr>
        </p:nvSpPr>
        <p:spPr/>
        <p:txBody>
          <a:bodyPr/>
          <a:lstStyle/>
          <a:p>
            <a:fld id="{21648AD5-66F7-7242-A2E3-859A491249B6}" type="slidenum">
              <a:rPr lang="en-US" smtClean="0"/>
              <a:t>75</a:t>
            </a:fld>
            <a:endParaRPr lang="en-US"/>
          </a:p>
        </p:txBody>
      </p:sp>
    </p:spTree>
    <p:extLst>
      <p:ext uri="{BB962C8B-B14F-4D97-AF65-F5344CB8AC3E}">
        <p14:creationId xmlns:p14="http://schemas.microsoft.com/office/powerpoint/2010/main" val="27671664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4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35" name="Google Shape;435;p4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
              <a:t>78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8" name="Google Shape;12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4" name="Google Shape;13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6db02d0b30_0_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0" name="Google Shape;140;g16db02d0b30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6db02d0b30_0_1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5" name="Google Shape;145;g16db02d0b3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6db02d0b30_0_1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0" name="Google Shape;150;g16db02d0b30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
        <p:cNvGrpSpPr/>
        <p:nvPr/>
      </p:nvGrpSpPr>
      <p:grpSpPr>
        <a:xfrm>
          <a:off x="0" y="0"/>
          <a:ext cx="0" cy="0"/>
          <a:chOff x="0" y="0"/>
          <a:chExt cx="0" cy="0"/>
        </a:xfrm>
      </p:grpSpPr>
      <p:sp>
        <p:nvSpPr>
          <p:cNvPr id="13" name="Google Shape;13;p80"/>
          <p:cNvSpPr txBox="1">
            <a:spLocks noGrp="1"/>
          </p:cNvSpPr>
          <p:nvPr>
            <p:ph type="body" idx="1"/>
          </p:nvPr>
        </p:nvSpPr>
        <p:spPr>
          <a:xfrm>
            <a:off x="895676" y="1894009"/>
            <a:ext cx="9296400" cy="264175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rgbClr val="003B49"/>
              </a:buClr>
              <a:buSzPts val="5000"/>
              <a:buFont typeface="Arial"/>
              <a:buNone/>
              <a:defRPr sz="5000" b="0" i="0" u="none" strike="noStrike" cap="none">
                <a:solidFill>
                  <a:srgbClr val="003B49"/>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 name="Google Shape;14;p80"/>
          <p:cNvPicPr preferRelativeResize="0"/>
          <p:nvPr/>
        </p:nvPicPr>
        <p:blipFill rotWithShape="1">
          <a:blip r:embed="rId2">
            <a:alphaModFix/>
          </a:blip>
          <a:srcRect/>
          <a:stretch/>
        </p:blipFill>
        <p:spPr>
          <a:xfrm>
            <a:off x="10192076" y="5522384"/>
            <a:ext cx="1799288" cy="1091480"/>
          </a:xfrm>
          <a:prstGeom prst="rect">
            <a:avLst/>
          </a:prstGeom>
          <a:noFill/>
          <a:ln>
            <a:noFill/>
          </a:ln>
        </p:spPr>
      </p:pic>
      <p:pic>
        <p:nvPicPr>
          <p:cNvPr id="15" name="Google Shape;15;p80"/>
          <p:cNvPicPr preferRelativeResize="0"/>
          <p:nvPr/>
        </p:nvPicPr>
        <p:blipFill rotWithShape="1">
          <a:blip r:embed="rId3">
            <a:alphaModFix/>
          </a:blip>
          <a:srcRect/>
          <a:stretch/>
        </p:blipFill>
        <p:spPr>
          <a:xfrm>
            <a:off x="-95403" y="-202684"/>
            <a:ext cx="12456737" cy="467127"/>
          </a:xfrm>
          <a:prstGeom prst="rect">
            <a:avLst/>
          </a:prstGeom>
          <a:noFill/>
          <a:ln>
            <a:noFill/>
          </a:ln>
        </p:spPr>
      </p:pic>
      <p:sp>
        <p:nvSpPr>
          <p:cNvPr id="16" name="Google Shape;16;p8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64"/>
        <p:cNvGrpSpPr/>
        <p:nvPr/>
      </p:nvGrpSpPr>
      <p:grpSpPr>
        <a:xfrm>
          <a:off x="0" y="0"/>
          <a:ext cx="0" cy="0"/>
          <a:chOff x="0" y="0"/>
          <a:chExt cx="0" cy="0"/>
        </a:xfrm>
      </p:grpSpPr>
      <p:sp>
        <p:nvSpPr>
          <p:cNvPr id="65" name="Google Shape;65;p87"/>
          <p:cNvSpPr txBox="1">
            <a:spLocks noGrp="1"/>
          </p:cNvSpPr>
          <p:nvPr>
            <p:ph type="body" idx="1"/>
          </p:nvPr>
        </p:nvSpPr>
        <p:spPr>
          <a:xfrm>
            <a:off x="879073" y="1431926"/>
            <a:ext cx="10769275" cy="4015497"/>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5F83"/>
              </a:buClr>
              <a:buSzPts val="3200"/>
              <a:buFont typeface="Merriweather Sans"/>
              <a:buChar char="&gt;"/>
              <a:defRPr sz="3200" b="0" i="0" u="none" strike="noStrike" cap="none">
                <a:solidFill>
                  <a:srgbClr val="005F83"/>
                </a:solidFill>
                <a:latin typeface="Arial"/>
                <a:ea typeface="Arial"/>
                <a:cs typeface="Arial"/>
                <a:sym typeface="Arial"/>
              </a:defRPr>
            </a:lvl1pPr>
            <a:lvl2pPr marL="914400" marR="0" lvl="1" indent="-397954" algn="l" rtl="0">
              <a:spcBef>
                <a:spcPts val="533"/>
              </a:spcBef>
              <a:spcAft>
                <a:spcPts val="0"/>
              </a:spcAft>
              <a:buClr>
                <a:srgbClr val="005F83"/>
              </a:buClr>
              <a:buSzPts val="2667"/>
              <a:buFont typeface="Arial"/>
              <a:buChar char="–"/>
              <a:defRPr sz="2667" b="0" i="0" u="none" strike="noStrike" cap="none">
                <a:solidFill>
                  <a:srgbClr val="005F83"/>
                </a:solidFill>
                <a:latin typeface="Arial"/>
                <a:ea typeface="Arial"/>
                <a:cs typeface="Arial"/>
                <a:sym typeface="Arial"/>
              </a:defRPr>
            </a:lvl2pPr>
            <a:lvl3pPr marL="1371600" marR="0" lvl="2" indent="-381000" algn="l" rtl="0">
              <a:spcBef>
                <a:spcPts val="480"/>
              </a:spcBef>
              <a:spcAft>
                <a:spcPts val="0"/>
              </a:spcAft>
              <a:buClr>
                <a:srgbClr val="005F83"/>
              </a:buClr>
              <a:buSzPts val="2400"/>
              <a:buFont typeface="Merriweather Sans"/>
              <a:buChar char="&gt;"/>
              <a:defRPr sz="2400" b="0" i="0" u="none" strike="noStrike" cap="none">
                <a:solidFill>
                  <a:srgbClr val="005F83"/>
                </a:solidFill>
                <a:latin typeface="Arial"/>
                <a:ea typeface="Arial"/>
                <a:cs typeface="Arial"/>
                <a:sym typeface="Arial"/>
              </a:defRPr>
            </a:lvl3pPr>
            <a:lvl4pPr marL="1828800" marR="0" lvl="3" indent="-364045" algn="l" rtl="0">
              <a:spcBef>
                <a:spcPts val="427"/>
              </a:spcBef>
              <a:spcAft>
                <a:spcPts val="0"/>
              </a:spcAft>
              <a:buClr>
                <a:srgbClr val="005F83"/>
              </a:buClr>
              <a:buSzPts val="2133"/>
              <a:buFont typeface="Arial"/>
              <a:buChar char="–"/>
              <a:defRPr sz="2133" b="0" i="0" u="none" strike="noStrike" cap="none">
                <a:solidFill>
                  <a:srgbClr val="005F83"/>
                </a:solidFill>
                <a:latin typeface="Arial"/>
                <a:ea typeface="Arial"/>
                <a:cs typeface="Arial"/>
                <a:sym typeface="Arial"/>
              </a:defRPr>
            </a:lvl4pPr>
            <a:lvl5pPr marL="2286000" marR="0" lvl="4" indent="-347154" algn="l" rtl="0">
              <a:spcBef>
                <a:spcPts val="373"/>
              </a:spcBef>
              <a:spcAft>
                <a:spcPts val="0"/>
              </a:spcAft>
              <a:buClr>
                <a:srgbClr val="005F83"/>
              </a:buClr>
              <a:buSzPts val="1867"/>
              <a:buFont typeface="Merriweather Sans"/>
              <a:buChar char="&gt;"/>
              <a:defRPr sz="1867" b="0" i="0" u="none" strike="noStrike" cap="none">
                <a:solidFill>
                  <a:srgbClr val="005F83"/>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66" name="Google Shape;66;p87"/>
          <p:cNvSpPr/>
          <p:nvPr/>
        </p:nvSpPr>
        <p:spPr>
          <a:xfrm flipH="1">
            <a:off x="-2" y="1"/>
            <a:ext cx="12206815" cy="6869113"/>
          </a:xfrm>
          <a:prstGeom prst="corner">
            <a:avLst>
              <a:gd name="adj1" fmla="val 3545"/>
              <a:gd name="adj2" fmla="val 3685"/>
            </a:avLst>
          </a:prstGeom>
          <a:solidFill>
            <a:srgbClr val="59B2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CCFFCC"/>
              </a:solidFill>
              <a:latin typeface="Arial"/>
              <a:ea typeface="Arial"/>
              <a:cs typeface="Arial"/>
              <a:sym typeface="Arial"/>
            </a:endParaRPr>
          </a:p>
        </p:txBody>
      </p:sp>
      <p:sp>
        <p:nvSpPr>
          <p:cNvPr id="67" name="Google Shape;67;p87"/>
          <p:cNvSpPr/>
          <p:nvPr/>
        </p:nvSpPr>
        <p:spPr>
          <a:xfrm>
            <a:off x="755" y="-41154"/>
            <a:ext cx="12206813" cy="1091021"/>
          </a:xfrm>
          <a:prstGeom prst="rect">
            <a:avLst/>
          </a:prstGeom>
          <a:solidFill>
            <a:srgbClr val="0B2F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68" name="Google Shape;68;p87"/>
          <p:cNvPicPr preferRelativeResize="0"/>
          <p:nvPr/>
        </p:nvPicPr>
        <p:blipFill rotWithShape="1">
          <a:blip r:embed="rId2">
            <a:alphaModFix/>
          </a:blip>
          <a:srcRect/>
          <a:stretch/>
        </p:blipFill>
        <p:spPr>
          <a:xfrm>
            <a:off x="11297267" y="23836"/>
            <a:ext cx="880533" cy="1727200"/>
          </a:xfrm>
          <a:prstGeom prst="rect">
            <a:avLst/>
          </a:prstGeom>
          <a:noFill/>
          <a:ln>
            <a:noFill/>
          </a:ln>
        </p:spPr>
      </p:pic>
      <p:pic>
        <p:nvPicPr>
          <p:cNvPr id="69" name="Google Shape;69;p87"/>
          <p:cNvPicPr preferRelativeResize="0"/>
          <p:nvPr/>
        </p:nvPicPr>
        <p:blipFill rotWithShape="1">
          <a:blip r:embed="rId3">
            <a:alphaModFix/>
          </a:blip>
          <a:srcRect/>
          <a:stretch/>
        </p:blipFill>
        <p:spPr>
          <a:xfrm>
            <a:off x="9056" y="4820180"/>
            <a:ext cx="1083733" cy="2048933"/>
          </a:xfrm>
          <a:prstGeom prst="rect">
            <a:avLst/>
          </a:prstGeom>
          <a:noFill/>
          <a:ln>
            <a:noFill/>
          </a:ln>
        </p:spPr>
      </p:pic>
      <p:pic>
        <p:nvPicPr>
          <p:cNvPr id="70" name="Google Shape;70;p87"/>
          <p:cNvPicPr preferRelativeResize="0"/>
          <p:nvPr/>
        </p:nvPicPr>
        <p:blipFill rotWithShape="1">
          <a:blip r:embed="rId4">
            <a:alphaModFix/>
          </a:blip>
          <a:srcRect/>
          <a:stretch/>
        </p:blipFill>
        <p:spPr>
          <a:xfrm>
            <a:off x="361222" y="5372559"/>
            <a:ext cx="1083733" cy="880533"/>
          </a:xfrm>
          <a:prstGeom prst="rect">
            <a:avLst/>
          </a:prstGeom>
          <a:noFill/>
          <a:ln>
            <a:noFill/>
          </a:ln>
        </p:spPr>
      </p:pic>
      <p:sp>
        <p:nvSpPr>
          <p:cNvPr id="71" name="Google Shape;71;p87"/>
          <p:cNvSpPr txBox="1">
            <a:spLocks noGrp="1"/>
          </p:cNvSpPr>
          <p:nvPr>
            <p:ph type="body" idx="2"/>
          </p:nvPr>
        </p:nvSpPr>
        <p:spPr>
          <a:xfrm>
            <a:off x="658610" y="-16933"/>
            <a:ext cx="11160857" cy="1066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573"/>
              </a:spcBef>
              <a:spcAft>
                <a:spcPts val="0"/>
              </a:spcAft>
              <a:buClr>
                <a:schemeClr val="lt2"/>
              </a:buClr>
              <a:buSzPts val="7866"/>
              <a:buFont typeface="Arial"/>
              <a:buNone/>
              <a:defRPr sz="7866" b="0" i="0" u="none" strike="noStrike" cap="none">
                <a:solidFill>
                  <a:schemeClr val="lt2"/>
                </a:solidFill>
                <a:latin typeface="Arial"/>
                <a:ea typeface="Arial"/>
                <a:cs typeface="Arial"/>
                <a:sym typeface="Arial"/>
              </a:defRPr>
            </a:lvl1pPr>
            <a:lvl2pPr marL="914400" marR="0" lvl="1" indent="-228600" algn="l" rtl="0">
              <a:spcBef>
                <a:spcPts val="747"/>
              </a:spcBef>
              <a:spcAft>
                <a:spcPts val="0"/>
              </a:spcAft>
              <a:buClr>
                <a:srgbClr val="E8D3A2"/>
              </a:buClr>
              <a:buSzPts val="3733"/>
              <a:buFont typeface="Arial"/>
              <a:buNone/>
              <a:defRPr sz="3733"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640"/>
              </a:spcBef>
              <a:spcAft>
                <a:spcPts val="0"/>
              </a:spcAft>
              <a:buClr>
                <a:srgbClr val="E8D3A2"/>
              </a:buClr>
              <a:buSzPts val="3200"/>
              <a:buFont typeface="Arial"/>
              <a:buNone/>
              <a:defRPr sz="32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533"/>
              </a:spcBef>
              <a:spcAft>
                <a:spcPts val="0"/>
              </a:spcAft>
              <a:buClr>
                <a:srgbClr val="E8D3A2"/>
              </a:buClr>
              <a:buSzPts val="2667"/>
              <a:buFont typeface="Arial"/>
              <a:buNone/>
              <a:defRPr sz="2667"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533"/>
              </a:spcBef>
              <a:spcAft>
                <a:spcPts val="0"/>
              </a:spcAft>
              <a:buClr>
                <a:srgbClr val="E8D3A2"/>
              </a:buClr>
              <a:buSzPts val="2667"/>
              <a:buFont typeface="Arial"/>
              <a:buNone/>
              <a:defRPr sz="2667" b="0" i="0" u="none" strike="noStrike" cap="none">
                <a:solidFill>
                  <a:srgbClr val="E8D3A2"/>
                </a:solidFill>
                <a:latin typeface="Encode Sans Black"/>
                <a:ea typeface="Encode Sans Black"/>
                <a:cs typeface="Encode Sans Black"/>
                <a:sym typeface="Encode Sans Black"/>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Header + Graphic">
  <p:cSld name="1_Header + Graphic">
    <p:spTree>
      <p:nvGrpSpPr>
        <p:cNvPr id="1" name="Shape 72"/>
        <p:cNvGrpSpPr/>
        <p:nvPr/>
      </p:nvGrpSpPr>
      <p:grpSpPr>
        <a:xfrm>
          <a:off x="0" y="0"/>
          <a:ext cx="0" cy="0"/>
          <a:chOff x="0" y="0"/>
          <a:chExt cx="0" cy="0"/>
        </a:xfrm>
      </p:grpSpPr>
      <p:sp>
        <p:nvSpPr>
          <p:cNvPr id="73" name="Google Shape;73;p88"/>
          <p:cNvSpPr>
            <a:spLocks noGrp="1"/>
          </p:cNvSpPr>
          <p:nvPr>
            <p:ph type="chart" idx="2"/>
          </p:nvPr>
        </p:nvSpPr>
        <p:spPr>
          <a:xfrm>
            <a:off x="6282267" y="1319237"/>
            <a:ext cx="5015000" cy="44323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rgbClr val="005F83"/>
              </a:buClr>
              <a:buSzPts val="3200"/>
              <a:buFont typeface="Arial"/>
              <a:buNone/>
              <a:defRPr sz="3200" b="0" i="0" u="none" strike="noStrike" cap="none">
                <a:solidFill>
                  <a:srgbClr val="005F83"/>
                </a:solidFill>
                <a:latin typeface="Arial"/>
                <a:ea typeface="Arial"/>
                <a:cs typeface="Arial"/>
                <a:sym typeface="Arial"/>
              </a:defRPr>
            </a:lvl1pPr>
            <a:lvl2pPr marR="0" lvl="1" algn="l" rtl="0">
              <a:spcBef>
                <a:spcPts val="747"/>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74" name="Google Shape;74;p88"/>
          <p:cNvSpPr txBox="1">
            <a:spLocks noGrp="1"/>
          </p:cNvSpPr>
          <p:nvPr>
            <p:ph type="body" idx="1"/>
          </p:nvPr>
        </p:nvSpPr>
        <p:spPr>
          <a:xfrm>
            <a:off x="879075" y="2565401"/>
            <a:ext cx="5013727" cy="2578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5F83"/>
              </a:buClr>
              <a:buSzPts val="3200"/>
              <a:buFont typeface="Merriweather Sans"/>
              <a:buChar char="&gt;"/>
              <a:defRPr sz="3200" b="0" i="0" u="none" strike="noStrike" cap="none">
                <a:solidFill>
                  <a:srgbClr val="005F83"/>
                </a:solidFill>
                <a:latin typeface="Arial"/>
                <a:ea typeface="Arial"/>
                <a:cs typeface="Arial"/>
                <a:sym typeface="Arial"/>
              </a:defRPr>
            </a:lvl1pPr>
            <a:lvl2pPr marL="914400" marR="0" lvl="1" indent="-397954" algn="l" rtl="0">
              <a:spcBef>
                <a:spcPts val="533"/>
              </a:spcBef>
              <a:spcAft>
                <a:spcPts val="0"/>
              </a:spcAft>
              <a:buClr>
                <a:srgbClr val="005F83"/>
              </a:buClr>
              <a:buSzPts val="2667"/>
              <a:buFont typeface="Arial"/>
              <a:buChar char="–"/>
              <a:defRPr sz="2667" b="0" i="0" u="none" strike="noStrike" cap="none">
                <a:solidFill>
                  <a:srgbClr val="005F83"/>
                </a:solidFill>
                <a:latin typeface="Arial"/>
                <a:ea typeface="Arial"/>
                <a:cs typeface="Arial"/>
                <a:sym typeface="Arial"/>
              </a:defRPr>
            </a:lvl2pPr>
            <a:lvl3pPr marL="1371600" marR="0" lvl="2" indent="-381000" algn="l" rtl="0">
              <a:spcBef>
                <a:spcPts val="480"/>
              </a:spcBef>
              <a:spcAft>
                <a:spcPts val="0"/>
              </a:spcAft>
              <a:buClr>
                <a:srgbClr val="005F83"/>
              </a:buClr>
              <a:buSzPts val="2400"/>
              <a:buFont typeface="Merriweather Sans"/>
              <a:buChar char="&gt;"/>
              <a:defRPr sz="2400" b="0" i="0" u="none" strike="noStrike" cap="none">
                <a:solidFill>
                  <a:srgbClr val="005F83"/>
                </a:solidFill>
                <a:latin typeface="Arial"/>
                <a:ea typeface="Arial"/>
                <a:cs typeface="Arial"/>
                <a:sym typeface="Arial"/>
              </a:defRPr>
            </a:lvl3pPr>
            <a:lvl4pPr marL="1828800" marR="0" lvl="3" indent="-364045" algn="l" rtl="0">
              <a:spcBef>
                <a:spcPts val="427"/>
              </a:spcBef>
              <a:spcAft>
                <a:spcPts val="0"/>
              </a:spcAft>
              <a:buClr>
                <a:srgbClr val="005F83"/>
              </a:buClr>
              <a:buSzPts val="2133"/>
              <a:buFont typeface="Arial"/>
              <a:buChar char="–"/>
              <a:defRPr sz="2133" b="0" i="0" u="none" strike="noStrike" cap="none">
                <a:solidFill>
                  <a:srgbClr val="005F83"/>
                </a:solidFill>
                <a:latin typeface="Arial"/>
                <a:ea typeface="Arial"/>
                <a:cs typeface="Arial"/>
                <a:sym typeface="Arial"/>
              </a:defRPr>
            </a:lvl4pPr>
            <a:lvl5pPr marL="2286000" marR="0" lvl="4" indent="-347154" algn="l" rtl="0">
              <a:spcBef>
                <a:spcPts val="373"/>
              </a:spcBef>
              <a:spcAft>
                <a:spcPts val="0"/>
              </a:spcAft>
              <a:buClr>
                <a:srgbClr val="005F83"/>
              </a:buClr>
              <a:buSzPts val="1867"/>
              <a:buFont typeface="Merriweather Sans"/>
              <a:buChar char="&gt;"/>
              <a:defRPr sz="1867" b="0" i="0" u="none" strike="noStrike" cap="none">
                <a:solidFill>
                  <a:srgbClr val="005F83"/>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75" name="Google Shape;75;p88"/>
          <p:cNvSpPr txBox="1">
            <a:spLocks noGrp="1"/>
          </p:cNvSpPr>
          <p:nvPr>
            <p:ph type="body" idx="3"/>
          </p:nvPr>
        </p:nvSpPr>
        <p:spPr>
          <a:xfrm>
            <a:off x="895678" y="1336968"/>
            <a:ext cx="4997124" cy="113953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40"/>
              </a:spcBef>
              <a:spcAft>
                <a:spcPts val="0"/>
              </a:spcAft>
              <a:buClr>
                <a:srgbClr val="005F83"/>
              </a:buClr>
              <a:buSzPts val="3200"/>
              <a:buFont typeface="Arial"/>
              <a:buNone/>
              <a:defRPr sz="3200" b="0" i="0" u="none" strike="noStrike" cap="none">
                <a:solidFill>
                  <a:srgbClr val="005F83"/>
                </a:solidFill>
                <a:latin typeface="Arial"/>
                <a:ea typeface="Arial"/>
                <a:cs typeface="Arial"/>
                <a:sym typeface="Arial"/>
              </a:defRPr>
            </a:lvl1pPr>
            <a:lvl2pPr marL="914400" marR="0" lvl="1" indent="-228600" algn="l" rtl="0">
              <a:spcBef>
                <a:spcPts val="747"/>
              </a:spcBef>
              <a:spcAft>
                <a:spcPts val="0"/>
              </a:spcAft>
              <a:buClr>
                <a:srgbClr val="E8D3A2"/>
              </a:buClr>
              <a:buSzPts val="3733"/>
              <a:buFont typeface="Arial"/>
              <a:buNone/>
              <a:defRPr sz="3733"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640"/>
              </a:spcBef>
              <a:spcAft>
                <a:spcPts val="0"/>
              </a:spcAft>
              <a:buClr>
                <a:srgbClr val="E8D3A2"/>
              </a:buClr>
              <a:buSzPts val="3200"/>
              <a:buFont typeface="Arial"/>
              <a:buNone/>
              <a:defRPr sz="32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533"/>
              </a:spcBef>
              <a:spcAft>
                <a:spcPts val="0"/>
              </a:spcAft>
              <a:buClr>
                <a:srgbClr val="E8D3A2"/>
              </a:buClr>
              <a:buSzPts val="2667"/>
              <a:buFont typeface="Arial"/>
              <a:buNone/>
              <a:defRPr sz="2667"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533"/>
              </a:spcBef>
              <a:spcAft>
                <a:spcPts val="0"/>
              </a:spcAft>
              <a:buClr>
                <a:srgbClr val="E8D3A2"/>
              </a:buClr>
              <a:buSzPts val="2667"/>
              <a:buFont typeface="Arial"/>
              <a:buNone/>
              <a:defRPr sz="2667" b="0" i="0" u="none" strike="noStrike" cap="none">
                <a:solidFill>
                  <a:srgbClr val="E8D3A2"/>
                </a:solidFill>
                <a:latin typeface="Encode Sans Black"/>
                <a:ea typeface="Encode Sans Black"/>
                <a:cs typeface="Encode Sans Black"/>
                <a:sym typeface="Encode Sans Black"/>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76" name="Google Shape;76;p88"/>
          <p:cNvSpPr/>
          <p:nvPr/>
        </p:nvSpPr>
        <p:spPr>
          <a:xfrm flipH="1">
            <a:off x="-2" y="1"/>
            <a:ext cx="12206815" cy="6869113"/>
          </a:xfrm>
          <a:prstGeom prst="corner">
            <a:avLst>
              <a:gd name="adj1" fmla="val 3545"/>
              <a:gd name="adj2" fmla="val 3685"/>
            </a:avLst>
          </a:prstGeom>
          <a:solidFill>
            <a:srgbClr val="59B2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CCFFCC"/>
              </a:solidFill>
              <a:latin typeface="Arial"/>
              <a:ea typeface="Arial"/>
              <a:cs typeface="Arial"/>
              <a:sym typeface="Arial"/>
            </a:endParaRPr>
          </a:p>
        </p:txBody>
      </p:sp>
      <p:sp>
        <p:nvSpPr>
          <p:cNvPr id="77" name="Google Shape;77;p88"/>
          <p:cNvSpPr/>
          <p:nvPr/>
        </p:nvSpPr>
        <p:spPr>
          <a:xfrm>
            <a:off x="755" y="-41154"/>
            <a:ext cx="12206813" cy="1091021"/>
          </a:xfrm>
          <a:prstGeom prst="rect">
            <a:avLst/>
          </a:prstGeom>
          <a:solidFill>
            <a:srgbClr val="0B2F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78" name="Google Shape;78;p88"/>
          <p:cNvPicPr preferRelativeResize="0"/>
          <p:nvPr/>
        </p:nvPicPr>
        <p:blipFill rotWithShape="1">
          <a:blip r:embed="rId2">
            <a:alphaModFix/>
          </a:blip>
          <a:srcRect/>
          <a:stretch/>
        </p:blipFill>
        <p:spPr>
          <a:xfrm>
            <a:off x="11297267" y="23836"/>
            <a:ext cx="880533" cy="1727200"/>
          </a:xfrm>
          <a:prstGeom prst="rect">
            <a:avLst/>
          </a:prstGeom>
          <a:noFill/>
          <a:ln>
            <a:noFill/>
          </a:ln>
        </p:spPr>
      </p:pic>
      <p:pic>
        <p:nvPicPr>
          <p:cNvPr id="79" name="Google Shape;79;p88"/>
          <p:cNvPicPr preferRelativeResize="0"/>
          <p:nvPr/>
        </p:nvPicPr>
        <p:blipFill rotWithShape="1">
          <a:blip r:embed="rId3">
            <a:alphaModFix/>
          </a:blip>
          <a:srcRect/>
          <a:stretch/>
        </p:blipFill>
        <p:spPr>
          <a:xfrm>
            <a:off x="9056" y="4820180"/>
            <a:ext cx="1083733" cy="2048933"/>
          </a:xfrm>
          <a:prstGeom prst="rect">
            <a:avLst/>
          </a:prstGeom>
          <a:noFill/>
          <a:ln>
            <a:noFill/>
          </a:ln>
        </p:spPr>
      </p:pic>
      <p:pic>
        <p:nvPicPr>
          <p:cNvPr id="80" name="Google Shape;80;p88"/>
          <p:cNvPicPr preferRelativeResize="0"/>
          <p:nvPr/>
        </p:nvPicPr>
        <p:blipFill rotWithShape="1">
          <a:blip r:embed="rId4">
            <a:alphaModFix/>
          </a:blip>
          <a:srcRect/>
          <a:stretch/>
        </p:blipFill>
        <p:spPr>
          <a:xfrm>
            <a:off x="361222" y="5372559"/>
            <a:ext cx="1083733" cy="880533"/>
          </a:xfrm>
          <a:prstGeom prst="rect">
            <a:avLst/>
          </a:prstGeom>
          <a:noFill/>
          <a:ln>
            <a:noFill/>
          </a:ln>
        </p:spPr>
      </p:pic>
      <p:sp>
        <p:nvSpPr>
          <p:cNvPr id="81" name="Google Shape;81;p88"/>
          <p:cNvSpPr txBox="1">
            <a:spLocks noGrp="1"/>
          </p:cNvSpPr>
          <p:nvPr>
            <p:ph type="body" idx="4"/>
          </p:nvPr>
        </p:nvSpPr>
        <p:spPr>
          <a:xfrm>
            <a:off x="658610" y="-16933"/>
            <a:ext cx="11160857" cy="1066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573"/>
              </a:spcBef>
              <a:spcAft>
                <a:spcPts val="0"/>
              </a:spcAft>
              <a:buClr>
                <a:schemeClr val="lt2"/>
              </a:buClr>
              <a:buSzPts val="7866"/>
              <a:buFont typeface="Arial"/>
              <a:buNone/>
              <a:defRPr sz="7866" b="0" i="0" u="none" strike="noStrike" cap="none">
                <a:solidFill>
                  <a:schemeClr val="lt2"/>
                </a:solidFill>
                <a:latin typeface="Arial"/>
                <a:ea typeface="Arial"/>
                <a:cs typeface="Arial"/>
                <a:sym typeface="Arial"/>
              </a:defRPr>
            </a:lvl1pPr>
            <a:lvl2pPr marL="914400" marR="0" lvl="1" indent="-228600" algn="l" rtl="0">
              <a:spcBef>
                <a:spcPts val="747"/>
              </a:spcBef>
              <a:spcAft>
                <a:spcPts val="0"/>
              </a:spcAft>
              <a:buClr>
                <a:srgbClr val="E8D3A2"/>
              </a:buClr>
              <a:buSzPts val="3733"/>
              <a:buFont typeface="Arial"/>
              <a:buNone/>
              <a:defRPr sz="3733"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640"/>
              </a:spcBef>
              <a:spcAft>
                <a:spcPts val="0"/>
              </a:spcAft>
              <a:buClr>
                <a:srgbClr val="E8D3A2"/>
              </a:buClr>
              <a:buSzPts val="3200"/>
              <a:buFont typeface="Arial"/>
              <a:buNone/>
              <a:defRPr sz="32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533"/>
              </a:spcBef>
              <a:spcAft>
                <a:spcPts val="0"/>
              </a:spcAft>
              <a:buClr>
                <a:srgbClr val="E8D3A2"/>
              </a:buClr>
              <a:buSzPts val="2667"/>
              <a:buFont typeface="Arial"/>
              <a:buNone/>
              <a:defRPr sz="2667"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533"/>
              </a:spcBef>
              <a:spcAft>
                <a:spcPts val="0"/>
              </a:spcAft>
              <a:buClr>
                <a:srgbClr val="E8D3A2"/>
              </a:buClr>
              <a:buSzPts val="2667"/>
              <a:buFont typeface="Arial"/>
              <a:buNone/>
              <a:defRPr sz="2667" b="0" i="0" u="none" strike="noStrike" cap="none">
                <a:solidFill>
                  <a:srgbClr val="E8D3A2"/>
                </a:solidFill>
                <a:latin typeface="Encode Sans Black"/>
                <a:ea typeface="Encode Sans Black"/>
                <a:cs typeface="Encode Sans Black"/>
                <a:sym typeface="Encode Sans Black"/>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82"/>
        <p:cNvGrpSpPr/>
        <p:nvPr/>
      </p:nvGrpSpPr>
      <p:grpSpPr>
        <a:xfrm>
          <a:off x="0" y="0"/>
          <a:ext cx="0" cy="0"/>
          <a:chOff x="0" y="0"/>
          <a:chExt cx="0" cy="0"/>
        </a:xfrm>
      </p:grpSpPr>
      <p:sp>
        <p:nvSpPr>
          <p:cNvPr id="83" name="Google Shape;83;p89"/>
          <p:cNvSpPr>
            <a:spLocks noGrp="1"/>
          </p:cNvSpPr>
          <p:nvPr>
            <p:ph type="chart" idx="2"/>
          </p:nvPr>
        </p:nvSpPr>
        <p:spPr>
          <a:xfrm>
            <a:off x="1744134" y="1319237"/>
            <a:ext cx="9553133" cy="44323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rgbClr val="005F83"/>
              </a:buClr>
              <a:buSzPts val="3200"/>
              <a:buFont typeface="Arial"/>
              <a:buNone/>
              <a:defRPr sz="3200" b="0" i="0" u="none" strike="noStrike" cap="none">
                <a:solidFill>
                  <a:srgbClr val="005F83"/>
                </a:solidFill>
                <a:latin typeface="Arial"/>
                <a:ea typeface="Arial"/>
                <a:cs typeface="Arial"/>
                <a:sym typeface="Arial"/>
              </a:defRPr>
            </a:lvl1pPr>
            <a:lvl2pPr marR="0" lvl="1" algn="l" rtl="0">
              <a:spcBef>
                <a:spcPts val="747"/>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84" name="Google Shape;84;p89"/>
          <p:cNvSpPr/>
          <p:nvPr/>
        </p:nvSpPr>
        <p:spPr>
          <a:xfrm flipH="1">
            <a:off x="-2" y="1"/>
            <a:ext cx="12206815" cy="6869113"/>
          </a:xfrm>
          <a:prstGeom prst="corner">
            <a:avLst>
              <a:gd name="adj1" fmla="val 3545"/>
              <a:gd name="adj2" fmla="val 3685"/>
            </a:avLst>
          </a:prstGeom>
          <a:solidFill>
            <a:srgbClr val="59B2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CCFFCC"/>
              </a:solidFill>
              <a:latin typeface="Arial"/>
              <a:ea typeface="Arial"/>
              <a:cs typeface="Arial"/>
              <a:sym typeface="Arial"/>
            </a:endParaRPr>
          </a:p>
        </p:txBody>
      </p:sp>
      <p:sp>
        <p:nvSpPr>
          <p:cNvPr id="85" name="Google Shape;85;p89"/>
          <p:cNvSpPr/>
          <p:nvPr/>
        </p:nvSpPr>
        <p:spPr>
          <a:xfrm>
            <a:off x="755" y="-41154"/>
            <a:ext cx="12206813" cy="1091021"/>
          </a:xfrm>
          <a:prstGeom prst="rect">
            <a:avLst/>
          </a:prstGeom>
          <a:solidFill>
            <a:srgbClr val="0B2F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86" name="Google Shape;86;p89"/>
          <p:cNvPicPr preferRelativeResize="0"/>
          <p:nvPr/>
        </p:nvPicPr>
        <p:blipFill rotWithShape="1">
          <a:blip r:embed="rId2">
            <a:alphaModFix/>
          </a:blip>
          <a:srcRect/>
          <a:stretch/>
        </p:blipFill>
        <p:spPr>
          <a:xfrm>
            <a:off x="11297267" y="23836"/>
            <a:ext cx="880533" cy="1727200"/>
          </a:xfrm>
          <a:prstGeom prst="rect">
            <a:avLst/>
          </a:prstGeom>
          <a:noFill/>
          <a:ln>
            <a:noFill/>
          </a:ln>
        </p:spPr>
      </p:pic>
      <p:pic>
        <p:nvPicPr>
          <p:cNvPr id="87" name="Google Shape;87;p89"/>
          <p:cNvPicPr preferRelativeResize="0"/>
          <p:nvPr/>
        </p:nvPicPr>
        <p:blipFill rotWithShape="1">
          <a:blip r:embed="rId3">
            <a:alphaModFix/>
          </a:blip>
          <a:srcRect/>
          <a:stretch/>
        </p:blipFill>
        <p:spPr>
          <a:xfrm>
            <a:off x="9056" y="4820180"/>
            <a:ext cx="1083733" cy="2048933"/>
          </a:xfrm>
          <a:prstGeom prst="rect">
            <a:avLst/>
          </a:prstGeom>
          <a:noFill/>
          <a:ln>
            <a:noFill/>
          </a:ln>
        </p:spPr>
      </p:pic>
      <p:pic>
        <p:nvPicPr>
          <p:cNvPr id="88" name="Google Shape;88;p89"/>
          <p:cNvPicPr preferRelativeResize="0"/>
          <p:nvPr/>
        </p:nvPicPr>
        <p:blipFill rotWithShape="1">
          <a:blip r:embed="rId4">
            <a:alphaModFix/>
          </a:blip>
          <a:srcRect/>
          <a:stretch/>
        </p:blipFill>
        <p:spPr>
          <a:xfrm>
            <a:off x="361222" y="5372559"/>
            <a:ext cx="1083733" cy="880533"/>
          </a:xfrm>
          <a:prstGeom prst="rect">
            <a:avLst/>
          </a:prstGeom>
          <a:noFill/>
          <a:ln>
            <a:noFill/>
          </a:ln>
        </p:spPr>
      </p:pic>
      <p:sp>
        <p:nvSpPr>
          <p:cNvPr id="89" name="Google Shape;89;p89"/>
          <p:cNvSpPr txBox="1">
            <a:spLocks noGrp="1"/>
          </p:cNvSpPr>
          <p:nvPr>
            <p:ph type="body" idx="1"/>
          </p:nvPr>
        </p:nvSpPr>
        <p:spPr>
          <a:xfrm>
            <a:off x="658610" y="-16933"/>
            <a:ext cx="11160857" cy="1066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573"/>
              </a:spcBef>
              <a:spcAft>
                <a:spcPts val="0"/>
              </a:spcAft>
              <a:buClr>
                <a:schemeClr val="lt2"/>
              </a:buClr>
              <a:buSzPts val="7866"/>
              <a:buFont typeface="Arial"/>
              <a:buNone/>
              <a:defRPr sz="7866" b="0" i="0" u="none" strike="noStrike" cap="none">
                <a:solidFill>
                  <a:schemeClr val="lt2"/>
                </a:solidFill>
                <a:latin typeface="Arial"/>
                <a:ea typeface="Arial"/>
                <a:cs typeface="Arial"/>
                <a:sym typeface="Arial"/>
              </a:defRPr>
            </a:lvl1pPr>
            <a:lvl2pPr marL="914400" marR="0" lvl="1" indent="-228600" algn="l" rtl="0">
              <a:spcBef>
                <a:spcPts val="747"/>
              </a:spcBef>
              <a:spcAft>
                <a:spcPts val="0"/>
              </a:spcAft>
              <a:buClr>
                <a:srgbClr val="E8D3A2"/>
              </a:buClr>
              <a:buSzPts val="3733"/>
              <a:buFont typeface="Arial"/>
              <a:buNone/>
              <a:defRPr sz="3733"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640"/>
              </a:spcBef>
              <a:spcAft>
                <a:spcPts val="0"/>
              </a:spcAft>
              <a:buClr>
                <a:srgbClr val="E8D3A2"/>
              </a:buClr>
              <a:buSzPts val="3200"/>
              <a:buFont typeface="Arial"/>
              <a:buNone/>
              <a:defRPr sz="32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533"/>
              </a:spcBef>
              <a:spcAft>
                <a:spcPts val="0"/>
              </a:spcAft>
              <a:buClr>
                <a:srgbClr val="E8D3A2"/>
              </a:buClr>
              <a:buSzPts val="2667"/>
              <a:buFont typeface="Arial"/>
              <a:buNone/>
              <a:defRPr sz="2667"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533"/>
              </a:spcBef>
              <a:spcAft>
                <a:spcPts val="0"/>
              </a:spcAft>
              <a:buClr>
                <a:srgbClr val="E8D3A2"/>
              </a:buClr>
              <a:buSzPts val="2667"/>
              <a:buFont typeface="Arial"/>
              <a:buNone/>
              <a:defRPr sz="2667" b="0" i="0" u="none" strike="noStrike" cap="none">
                <a:solidFill>
                  <a:srgbClr val="E8D3A2"/>
                </a:solidFill>
                <a:latin typeface="Encode Sans Black"/>
                <a:ea typeface="Encode Sans Black"/>
                <a:cs typeface="Encode Sans Black"/>
                <a:sym typeface="Encode Sans Black"/>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90"/>
        <p:cNvGrpSpPr/>
        <p:nvPr/>
      </p:nvGrpSpPr>
      <p:grpSpPr>
        <a:xfrm>
          <a:off x="0" y="0"/>
          <a:ext cx="0" cy="0"/>
          <a:chOff x="0" y="0"/>
          <a:chExt cx="0" cy="0"/>
        </a:xfrm>
      </p:grpSpPr>
      <p:sp>
        <p:nvSpPr>
          <p:cNvPr id="91" name="Google Shape;91;p90"/>
          <p:cNvSpPr txBox="1">
            <a:spLocks noGrp="1"/>
          </p:cNvSpPr>
          <p:nvPr>
            <p:ph type="body" idx="1"/>
          </p:nvPr>
        </p:nvSpPr>
        <p:spPr>
          <a:xfrm>
            <a:off x="879074" y="2002739"/>
            <a:ext cx="10929485" cy="3810087"/>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5F83"/>
              </a:buClr>
              <a:buSzPts val="3200"/>
              <a:buFont typeface="Merriweather Sans"/>
              <a:buChar char="&gt;"/>
              <a:defRPr sz="3200" b="0" i="0" u="none" strike="noStrike" cap="none">
                <a:solidFill>
                  <a:srgbClr val="005F83"/>
                </a:solidFill>
                <a:latin typeface="Arial"/>
                <a:ea typeface="Arial"/>
                <a:cs typeface="Arial"/>
                <a:sym typeface="Arial"/>
              </a:defRPr>
            </a:lvl1pPr>
            <a:lvl2pPr marL="914400" marR="0" lvl="1" indent="-397954" algn="l" rtl="0">
              <a:spcBef>
                <a:spcPts val="533"/>
              </a:spcBef>
              <a:spcAft>
                <a:spcPts val="0"/>
              </a:spcAft>
              <a:buClr>
                <a:srgbClr val="005F83"/>
              </a:buClr>
              <a:buSzPts val="2667"/>
              <a:buFont typeface="Arial"/>
              <a:buChar char="–"/>
              <a:defRPr sz="2667" b="0" i="0" u="none" strike="noStrike" cap="none">
                <a:solidFill>
                  <a:srgbClr val="005F83"/>
                </a:solidFill>
                <a:latin typeface="Arial"/>
                <a:ea typeface="Arial"/>
                <a:cs typeface="Arial"/>
                <a:sym typeface="Arial"/>
              </a:defRPr>
            </a:lvl2pPr>
            <a:lvl3pPr marL="1371600" marR="0" lvl="2" indent="-381000" algn="l" rtl="0">
              <a:spcBef>
                <a:spcPts val="480"/>
              </a:spcBef>
              <a:spcAft>
                <a:spcPts val="0"/>
              </a:spcAft>
              <a:buClr>
                <a:srgbClr val="005F83"/>
              </a:buClr>
              <a:buSzPts val="2400"/>
              <a:buFont typeface="Merriweather Sans"/>
              <a:buChar char="&gt;"/>
              <a:defRPr sz="2400" b="0" i="0" u="none" strike="noStrike" cap="none">
                <a:solidFill>
                  <a:srgbClr val="005F83"/>
                </a:solidFill>
                <a:latin typeface="Arial"/>
                <a:ea typeface="Arial"/>
                <a:cs typeface="Arial"/>
                <a:sym typeface="Arial"/>
              </a:defRPr>
            </a:lvl3pPr>
            <a:lvl4pPr marL="1828800" marR="0" lvl="3" indent="-364045" algn="l" rtl="0">
              <a:spcBef>
                <a:spcPts val="427"/>
              </a:spcBef>
              <a:spcAft>
                <a:spcPts val="0"/>
              </a:spcAft>
              <a:buClr>
                <a:srgbClr val="005F83"/>
              </a:buClr>
              <a:buSzPts val="2133"/>
              <a:buFont typeface="Arial"/>
              <a:buChar char="–"/>
              <a:defRPr sz="2133" b="0" i="0" u="none" strike="noStrike" cap="none">
                <a:solidFill>
                  <a:srgbClr val="005F83"/>
                </a:solidFill>
                <a:latin typeface="Arial"/>
                <a:ea typeface="Arial"/>
                <a:cs typeface="Arial"/>
                <a:sym typeface="Arial"/>
              </a:defRPr>
            </a:lvl4pPr>
            <a:lvl5pPr marL="2286000" marR="0" lvl="4" indent="-347154" algn="l" rtl="0">
              <a:spcBef>
                <a:spcPts val="373"/>
              </a:spcBef>
              <a:spcAft>
                <a:spcPts val="0"/>
              </a:spcAft>
              <a:buClr>
                <a:srgbClr val="005F83"/>
              </a:buClr>
              <a:buSzPts val="1867"/>
              <a:buFont typeface="Merriweather Sans"/>
              <a:buChar char="&gt;"/>
              <a:defRPr sz="1867" b="0" i="0" u="none" strike="noStrike" cap="none">
                <a:solidFill>
                  <a:srgbClr val="005F83"/>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92" name="Google Shape;92;p90"/>
          <p:cNvSpPr txBox="1">
            <a:spLocks noGrp="1"/>
          </p:cNvSpPr>
          <p:nvPr>
            <p:ph type="body" idx="2"/>
          </p:nvPr>
        </p:nvSpPr>
        <p:spPr>
          <a:xfrm>
            <a:off x="895676" y="1413168"/>
            <a:ext cx="10912883"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40"/>
              </a:spcBef>
              <a:spcAft>
                <a:spcPts val="0"/>
              </a:spcAft>
              <a:buClr>
                <a:srgbClr val="005F83"/>
              </a:buClr>
              <a:buSzPts val="3200"/>
              <a:buFont typeface="Arial"/>
              <a:buNone/>
              <a:defRPr sz="3200" b="0" i="0" u="none" strike="noStrike" cap="none">
                <a:solidFill>
                  <a:srgbClr val="005F83"/>
                </a:solidFill>
                <a:latin typeface="Arial"/>
                <a:ea typeface="Arial"/>
                <a:cs typeface="Arial"/>
                <a:sym typeface="Arial"/>
              </a:defRPr>
            </a:lvl1pPr>
            <a:lvl2pPr marL="914400" marR="0" lvl="1" indent="-228600" algn="l" rtl="0">
              <a:spcBef>
                <a:spcPts val="747"/>
              </a:spcBef>
              <a:spcAft>
                <a:spcPts val="0"/>
              </a:spcAft>
              <a:buClr>
                <a:srgbClr val="E8D3A2"/>
              </a:buClr>
              <a:buSzPts val="3733"/>
              <a:buFont typeface="Arial"/>
              <a:buNone/>
              <a:defRPr sz="3733"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640"/>
              </a:spcBef>
              <a:spcAft>
                <a:spcPts val="0"/>
              </a:spcAft>
              <a:buClr>
                <a:srgbClr val="E8D3A2"/>
              </a:buClr>
              <a:buSzPts val="3200"/>
              <a:buFont typeface="Arial"/>
              <a:buNone/>
              <a:defRPr sz="32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533"/>
              </a:spcBef>
              <a:spcAft>
                <a:spcPts val="0"/>
              </a:spcAft>
              <a:buClr>
                <a:srgbClr val="E8D3A2"/>
              </a:buClr>
              <a:buSzPts val="2667"/>
              <a:buFont typeface="Arial"/>
              <a:buNone/>
              <a:defRPr sz="2667"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533"/>
              </a:spcBef>
              <a:spcAft>
                <a:spcPts val="0"/>
              </a:spcAft>
              <a:buClr>
                <a:srgbClr val="E8D3A2"/>
              </a:buClr>
              <a:buSzPts val="2667"/>
              <a:buFont typeface="Arial"/>
              <a:buNone/>
              <a:defRPr sz="2667" b="0" i="0" u="none" strike="noStrike" cap="none">
                <a:solidFill>
                  <a:srgbClr val="E8D3A2"/>
                </a:solidFill>
                <a:latin typeface="Encode Sans Black"/>
                <a:ea typeface="Encode Sans Black"/>
                <a:cs typeface="Encode Sans Black"/>
                <a:sym typeface="Encode Sans Black"/>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93" name="Google Shape;93;p90"/>
          <p:cNvSpPr/>
          <p:nvPr/>
        </p:nvSpPr>
        <p:spPr>
          <a:xfrm flipH="1">
            <a:off x="-2" y="1"/>
            <a:ext cx="12206815" cy="6869113"/>
          </a:xfrm>
          <a:prstGeom prst="corner">
            <a:avLst>
              <a:gd name="adj1" fmla="val 3545"/>
              <a:gd name="adj2" fmla="val 3685"/>
            </a:avLst>
          </a:prstGeom>
          <a:solidFill>
            <a:srgbClr val="59B2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CCFFCC"/>
              </a:solidFill>
              <a:latin typeface="Arial"/>
              <a:ea typeface="Arial"/>
              <a:cs typeface="Arial"/>
              <a:sym typeface="Arial"/>
            </a:endParaRPr>
          </a:p>
        </p:txBody>
      </p:sp>
      <p:sp>
        <p:nvSpPr>
          <p:cNvPr id="94" name="Google Shape;94;p90"/>
          <p:cNvSpPr/>
          <p:nvPr/>
        </p:nvSpPr>
        <p:spPr>
          <a:xfrm>
            <a:off x="755" y="-41154"/>
            <a:ext cx="12206813" cy="1091021"/>
          </a:xfrm>
          <a:prstGeom prst="rect">
            <a:avLst/>
          </a:prstGeom>
          <a:solidFill>
            <a:srgbClr val="0B2F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95" name="Google Shape;95;p90"/>
          <p:cNvPicPr preferRelativeResize="0"/>
          <p:nvPr/>
        </p:nvPicPr>
        <p:blipFill rotWithShape="1">
          <a:blip r:embed="rId2">
            <a:alphaModFix/>
          </a:blip>
          <a:srcRect/>
          <a:stretch/>
        </p:blipFill>
        <p:spPr>
          <a:xfrm>
            <a:off x="11297267" y="23836"/>
            <a:ext cx="880533" cy="1727200"/>
          </a:xfrm>
          <a:prstGeom prst="rect">
            <a:avLst/>
          </a:prstGeom>
          <a:noFill/>
          <a:ln>
            <a:noFill/>
          </a:ln>
        </p:spPr>
      </p:pic>
      <p:pic>
        <p:nvPicPr>
          <p:cNvPr id="96" name="Google Shape;96;p90"/>
          <p:cNvPicPr preferRelativeResize="0"/>
          <p:nvPr/>
        </p:nvPicPr>
        <p:blipFill rotWithShape="1">
          <a:blip r:embed="rId3">
            <a:alphaModFix/>
          </a:blip>
          <a:srcRect/>
          <a:stretch/>
        </p:blipFill>
        <p:spPr>
          <a:xfrm>
            <a:off x="9056" y="4820180"/>
            <a:ext cx="1083733" cy="2048933"/>
          </a:xfrm>
          <a:prstGeom prst="rect">
            <a:avLst/>
          </a:prstGeom>
          <a:noFill/>
          <a:ln>
            <a:noFill/>
          </a:ln>
        </p:spPr>
      </p:pic>
      <p:pic>
        <p:nvPicPr>
          <p:cNvPr id="97" name="Google Shape;97;p90"/>
          <p:cNvPicPr preferRelativeResize="0"/>
          <p:nvPr/>
        </p:nvPicPr>
        <p:blipFill rotWithShape="1">
          <a:blip r:embed="rId4">
            <a:alphaModFix/>
          </a:blip>
          <a:srcRect/>
          <a:stretch/>
        </p:blipFill>
        <p:spPr>
          <a:xfrm>
            <a:off x="361222" y="5372559"/>
            <a:ext cx="1083733" cy="880533"/>
          </a:xfrm>
          <a:prstGeom prst="rect">
            <a:avLst/>
          </a:prstGeom>
          <a:noFill/>
          <a:ln>
            <a:noFill/>
          </a:ln>
        </p:spPr>
      </p:pic>
      <p:sp>
        <p:nvSpPr>
          <p:cNvPr id="98" name="Google Shape;98;p90"/>
          <p:cNvSpPr txBox="1">
            <a:spLocks noGrp="1"/>
          </p:cNvSpPr>
          <p:nvPr>
            <p:ph type="body" idx="3"/>
          </p:nvPr>
        </p:nvSpPr>
        <p:spPr>
          <a:xfrm>
            <a:off x="658610" y="-16933"/>
            <a:ext cx="11160857" cy="1066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573"/>
              </a:spcBef>
              <a:spcAft>
                <a:spcPts val="0"/>
              </a:spcAft>
              <a:buClr>
                <a:schemeClr val="lt2"/>
              </a:buClr>
              <a:buSzPts val="7866"/>
              <a:buFont typeface="Arial"/>
              <a:buNone/>
              <a:defRPr sz="7866" b="0" i="0" u="none" strike="noStrike" cap="none">
                <a:solidFill>
                  <a:schemeClr val="lt2"/>
                </a:solidFill>
                <a:latin typeface="Arial"/>
                <a:ea typeface="Arial"/>
                <a:cs typeface="Arial"/>
                <a:sym typeface="Arial"/>
              </a:defRPr>
            </a:lvl1pPr>
            <a:lvl2pPr marL="914400" marR="0" lvl="1" indent="-228600" algn="l" rtl="0">
              <a:spcBef>
                <a:spcPts val="747"/>
              </a:spcBef>
              <a:spcAft>
                <a:spcPts val="0"/>
              </a:spcAft>
              <a:buClr>
                <a:srgbClr val="E8D3A2"/>
              </a:buClr>
              <a:buSzPts val="3733"/>
              <a:buFont typeface="Arial"/>
              <a:buNone/>
              <a:defRPr sz="3733"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640"/>
              </a:spcBef>
              <a:spcAft>
                <a:spcPts val="0"/>
              </a:spcAft>
              <a:buClr>
                <a:srgbClr val="E8D3A2"/>
              </a:buClr>
              <a:buSzPts val="3200"/>
              <a:buFont typeface="Arial"/>
              <a:buNone/>
              <a:defRPr sz="32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533"/>
              </a:spcBef>
              <a:spcAft>
                <a:spcPts val="0"/>
              </a:spcAft>
              <a:buClr>
                <a:srgbClr val="E8D3A2"/>
              </a:buClr>
              <a:buSzPts val="2667"/>
              <a:buFont typeface="Arial"/>
              <a:buNone/>
              <a:defRPr sz="2667"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533"/>
              </a:spcBef>
              <a:spcAft>
                <a:spcPts val="0"/>
              </a:spcAft>
              <a:buClr>
                <a:srgbClr val="E8D3A2"/>
              </a:buClr>
              <a:buSzPts val="2667"/>
              <a:buFont typeface="Arial"/>
              <a:buNone/>
              <a:defRPr sz="2667" b="0" i="0" u="none" strike="noStrike" cap="none">
                <a:solidFill>
                  <a:srgbClr val="E8D3A2"/>
                </a:solidFill>
                <a:latin typeface="Encode Sans Black"/>
                <a:ea typeface="Encode Sans Black"/>
                <a:cs typeface="Encode Sans Black"/>
                <a:sym typeface="Encode Sans Black"/>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AF2443C-6F35-E94A-B0C1-B89FA4D4E202}"/>
              </a:ext>
            </a:extLst>
          </p:cNvPr>
          <p:cNvCxnSpPr/>
          <p:nvPr userDrawn="1"/>
        </p:nvCxnSpPr>
        <p:spPr>
          <a:xfrm>
            <a:off x="831851" y="4562476"/>
            <a:ext cx="10515600" cy="0"/>
          </a:xfrm>
          <a:prstGeom prst="line">
            <a:avLst/>
          </a:prstGeom>
          <a:ln>
            <a:solidFill>
              <a:schemeClr val="accent2"/>
            </a:solidFill>
          </a:ln>
        </p:spPr>
        <p:style>
          <a:lnRef idx="1">
            <a:schemeClr val="accent2"/>
          </a:lnRef>
          <a:fillRef idx="0">
            <a:schemeClr val="accent2"/>
          </a:fillRef>
          <a:effectRef idx="0">
            <a:schemeClr val="accent2"/>
          </a:effectRef>
          <a:fontRef idx="minor">
            <a:schemeClr val="tx1"/>
          </a:fontRef>
        </p:style>
      </p:cxnSp>
      <p:sp>
        <p:nvSpPr>
          <p:cNvPr id="6" name="Title 1">
            <a:extLst>
              <a:ext uri="{FF2B5EF4-FFF2-40B4-BE49-F238E27FC236}">
                <a16:creationId xmlns:a16="http://schemas.microsoft.com/office/drawing/2014/main" id="{B5FF702D-7525-BA79-D68F-371AEDF88ADC}"/>
              </a:ext>
            </a:extLst>
          </p:cNvPr>
          <p:cNvSpPr>
            <a:spLocks noGrp="1"/>
          </p:cNvSpPr>
          <p:nvPr>
            <p:ph type="title"/>
          </p:nvPr>
        </p:nvSpPr>
        <p:spPr>
          <a:xfrm>
            <a:off x="831851" y="1709740"/>
            <a:ext cx="10515600" cy="2852737"/>
          </a:xfrm>
          <a:prstGeom prst="rect">
            <a:avLst/>
          </a:prstGeom>
        </p:spPr>
        <p:txBody>
          <a:bodyPr anchor="b"/>
          <a:lstStyle>
            <a:lvl1pPr algn="l">
              <a:defRPr sz="3200">
                <a:solidFill>
                  <a:schemeClr val="accent1"/>
                </a:solidFill>
                <a:latin typeface="+mj-lt"/>
              </a:defRPr>
            </a:lvl1p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BB4EA71F-A4FB-6FA9-12ED-1AB7ED031D3D}"/>
              </a:ext>
            </a:extLst>
          </p:cNvPr>
          <p:cNvSpPr>
            <a:spLocks noGrp="1"/>
          </p:cNvSpPr>
          <p:nvPr>
            <p:ph type="sldNum" sz="quarter" idx="10"/>
          </p:nvPr>
        </p:nvSpPr>
        <p:spPr/>
        <p:txBody>
          <a:bodyPr/>
          <a:lstStyle/>
          <a:p>
            <a:fld id="{C80DBA1B-D39D-477B-B854-FBDEE599AA4E}" type="slidenum">
              <a:rPr lang="en-US" smtClean="0"/>
              <a:t>‹#›</a:t>
            </a:fld>
            <a:endParaRPr lang="en-US" dirty="0"/>
          </a:p>
        </p:txBody>
      </p:sp>
    </p:spTree>
    <p:extLst>
      <p:ext uri="{BB962C8B-B14F-4D97-AF65-F5344CB8AC3E}">
        <p14:creationId xmlns:p14="http://schemas.microsoft.com/office/powerpoint/2010/main" val="2572279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_Two Column">
    <p:spTree>
      <p:nvGrpSpPr>
        <p:cNvPr id="1" name=""/>
        <p:cNvGrpSpPr/>
        <p:nvPr/>
      </p:nvGrpSpPr>
      <p:grpSpPr>
        <a:xfrm>
          <a:off x="0" y="0"/>
          <a:ext cx="0" cy="0"/>
          <a:chOff x="0" y="0"/>
          <a:chExt cx="0" cy="0"/>
        </a:xfrm>
      </p:grpSpPr>
      <p:sp>
        <p:nvSpPr>
          <p:cNvPr id="2" name="Title 1"/>
          <p:cNvSpPr>
            <a:spLocks noGrp="1"/>
          </p:cNvSpPr>
          <p:nvPr>
            <p:ph type="ctrTitle"/>
          </p:nvPr>
        </p:nvSpPr>
        <p:spPr>
          <a:xfrm>
            <a:off x="462845" y="399492"/>
            <a:ext cx="10205156" cy="469753"/>
          </a:xfrm>
          <a:prstGeom prst="rect">
            <a:avLst/>
          </a:prstGeom>
        </p:spPr>
        <p:txBody>
          <a:bodyPr lIns="0" rIns="0" anchor="b">
            <a:noAutofit/>
          </a:bodyPr>
          <a:lstStyle>
            <a:lvl1pPr algn="l" fontAlgn="b">
              <a:lnSpc>
                <a:spcPct val="100000"/>
              </a:lnSpc>
              <a:defRPr sz="3200" b="1">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62845" y="877045"/>
            <a:ext cx="10205156" cy="469753"/>
          </a:xfrm>
          <a:prstGeom prst="rect">
            <a:avLst/>
          </a:prstGeom>
        </p:spPr>
        <p:txBody>
          <a:bodyPr>
            <a:noAutofit/>
          </a:bodyPr>
          <a:lstStyle>
            <a:lvl1pPr marL="0" indent="0" algn="l" fontAlgn="t">
              <a:lnSpc>
                <a:spcPct val="50000"/>
              </a:lnSpc>
              <a:spcBef>
                <a:spcPts val="400"/>
              </a:spcBef>
              <a:spcAft>
                <a:spcPts val="400"/>
              </a:spcAft>
              <a:buNone/>
              <a:defRPr sz="2133"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0" name="Content Placeholder 9">
            <a:extLst>
              <a:ext uri="{FF2B5EF4-FFF2-40B4-BE49-F238E27FC236}">
                <a16:creationId xmlns:a16="http://schemas.microsoft.com/office/drawing/2014/main" id="{E6D2B059-05BA-1B85-FE44-8AAA66DA3FB4}"/>
              </a:ext>
            </a:extLst>
          </p:cNvPr>
          <p:cNvSpPr>
            <a:spLocks noGrp="1"/>
          </p:cNvSpPr>
          <p:nvPr>
            <p:ph sz="quarter" idx="15"/>
          </p:nvPr>
        </p:nvSpPr>
        <p:spPr>
          <a:xfrm>
            <a:off x="6342253" y="1564217"/>
            <a:ext cx="5486400" cy="40534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a:extLst>
              <a:ext uri="{FF2B5EF4-FFF2-40B4-BE49-F238E27FC236}">
                <a16:creationId xmlns:a16="http://schemas.microsoft.com/office/drawing/2014/main" id="{0EB38602-97DE-0715-DF54-042AC30FD493}"/>
              </a:ext>
            </a:extLst>
          </p:cNvPr>
          <p:cNvSpPr>
            <a:spLocks noGrp="1"/>
          </p:cNvSpPr>
          <p:nvPr>
            <p:ph sz="quarter" idx="16"/>
          </p:nvPr>
        </p:nvSpPr>
        <p:spPr>
          <a:xfrm>
            <a:off x="463551" y="1564217"/>
            <a:ext cx="5486400" cy="4053416"/>
          </a:xfrm>
        </p:spPr>
        <p:txBody>
          <a:bodyPr/>
          <a:lstStyle>
            <a:lvl6pPr>
              <a:defRPr/>
            </a:lvl6pPr>
            <a:lvl7pPr>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A83B8714-BBB2-1E64-064C-49708267AED3}"/>
              </a:ext>
            </a:extLst>
          </p:cNvPr>
          <p:cNvSpPr>
            <a:spLocks noGrp="1"/>
          </p:cNvSpPr>
          <p:nvPr>
            <p:ph type="sldNum" sz="quarter" idx="17"/>
          </p:nvPr>
        </p:nvSpPr>
        <p:spPr/>
        <p:txBody>
          <a:bodyPr/>
          <a:lstStyle/>
          <a:p>
            <a:fld id="{C80DBA1B-D39D-477B-B854-FBDEE599AA4E}" type="slidenum">
              <a:rPr lang="en-US" smtClean="0"/>
              <a:t>‹#›</a:t>
            </a:fld>
            <a:endParaRPr lang="en-US"/>
          </a:p>
        </p:txBody>
      </p:sp>
    </p:spTree>
    <p:extLst>
      <p:ext uri="{BB962C8B-B14F-4D97-AF65-F5344CB8AC3E}">
        <p14:creationId xmlns:p14="http://schemas.microsoft.com/office/powerpoint/2010/main" val="2637184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81054" y="3586334"/>
            <a:ext cx="10929485"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81053" y="2996761"/>
            <a:ext cx="10912883"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681053" y="1790003"/>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072872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1894009"/>
            <a:ext cx="92964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10192076" y="5522384"/>
            <a:ext cx="1799288"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spTree>
    <p:extLst>
      <p:ext uri="{BB962C8B-B14F-4D97-AF65-F5344CB8AC3E}">
        <p14:creationId xmlns:p14="http://schemas.microsoft.com/office/powerpoint/2010/main" val="44710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879073" y="1736727"/>
            <a:ext cx="1092828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12192000" cy="457200"/>
          </a:xfrm>
          <a:prstGeom prst="rect">
            <a:avLst/>
          </a:prstGeom>
        </p:spPr>
      </p:pic>
      <p:pic>
        <p:nvPicPr>
          <p:cNvPr id="11" name="Picture 10"/>
          <p:cNvPicPr>
            <a:picLocks noChangeAspect="1"/>
          </p:cNvPicPr>
          <p:nvPr userDrawn="1"/>
        </p:nvPicPr>
        <p:blipFill>
          <a:blip r:embed="rId3"/>
          <a:stretch>
            <a:fillRect/>
          </a:stretch>
        </p:blipFill>
        <p:spPr>
          <a:xfrm>
            <a:off x="10192512" y="5522977"/>
            <a:ext cx="1796288" cy="1089660"/>
          </a:xfrm>
          <a:prstGeom prst="rect">
            <a:avLst/>
          </a:prstGeom>
        </p:spPr>
      </p:pic>
      <p:sp>
        <p:nvSpPr>
          <p:cNvPr id="7" name="Text Placeholder 5"/>
          <p:cNvSpPr>
            <a:spLocks noGrp="1"/>
          </p:cNvSpPr>
          <p:nvPr>
            <p:ph type="body" sz="quarter" idx="12" hasCustomPrompt="1"/>
          </p:nvPr>
        </p:nvSpPr>
        <p:spPr>
          <a:xfrm>
            <a:off x="1098876" y="523911"/>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450220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681054" y="3042959"/>
            <a:ext cx="10929485"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681053" y="1790003"/>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45022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7"/>
        <p:cNvGrpSpPr/>
        <p:nvPr/>
      </p:nvGrpSpPr>
      <p:grpSpPr>
        <a:xfrm>
          <a:off x="0" y="0"/>
          <a:ext cx="0" cy="0"/>
          <a:chOff x="0" y="0"/>
          <a:chExt cx="0" cy="0"/>
        </a:xfrm>
      </p:grpSpPr>
      <p:sp>
        <p:nvSpPr>
          <p:cNvPr id="18" name="Google Shape;18;p52"/>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509E2F"/>
              </a:buClr>
              <a:buSzPts val="2400"/>
              <a:buFont typeface="Merriweather Sans"/>
              <a:buChar char="&gt;"/>
              <a:defRPr sz="2400" b="0" i="0" u="none" strike="noStrike" cap="none">
                <a:solidFill>
                  <a:srgbClr val="509E2F"/>
                </a:solidFill>
                <a:latin typeface="Arial"/>
                <a:ea typeface="Arial"/>
                <a:cs typeface="Arial"/>
                <a:sym typeface="Arial"/>
              </a:defRPr>
            </a:lvl1pPr>
            <a:lvl2pPr marL="914400" marR="0" lvl="1" indent="-355600" algn="l" rtl="0">
              <a:lnSpc>
                <a:spcPct val="100000"/>
              </a:lnSpc>
              <a:spcBef>
                <a:spcPts val="400"/>
              </a:spcBef>
              <a:spcAft>
                <a:spcPts val="0"/>
              </a:spcAft>
              <a:buClr>
                <a:srgbClr val="509E2F"/>
              </a:buClr>
              <a:buSzPts val="2000"/>
              <a:buFont typeface="Arial"/>
              <a:buChar char="–"/>
              <a:defRPr sz="2000" b="0" i="0" u="none" strike="noStrike" cap="none">
                <a:solidFill>
                  <a:srgbClr val="509E2F"/>
                </a:solidFill>
                <a:latin typeface="Arial"/>
                <a:ea typeface="Arial"/>
                <a:cs typeface="Arial"/>
                <a:sym typeface="Arial"/>
              </a:defRPr>
            </a:lvl2pPr>
            <a:lvl3pPr marL="1371600" marR="0" lvl="2" indent="-342900" algn="l" rtl="0">
              <a:lnSpc>
                <a:spcPct val="100000"/>
              </a:lnSpc>
              <a:spcBef>
                <a:spcPts val="360"/>
              </a:spcBef>
              <a:spcAft>
                <a:spcPts val="0"/>
              </a:spcAft>
              <a:buClr>
                <a:srgbClr val="509E2F"/>
              </a:buClr>
              <a:buSzPts val="1800"/>
              <a:buFont typeface="Merriweather Sans"/>
              <a:buChar char="&gt;"/>
              <a:defRPr sz="1800" b="0" i="0" u="none" strike="noStrike" cap="none">
                <a:solidFill>
                  <a:srgbClr val="509E2F"/>
                </a:solidFill>
                <a:latin typeface="Arial"/>
                <a:ea typeface="Arial"/>
                <a:cs typeface="Arial"/>
                <a:sym typeface="Arial"/>
              </a:defRPr>
            </a:lvl3pPr>
            <a:lvl4pPr marL="1828800" marR="0" lvl="3" indent="-330200" algn="l" rtl="0">
              <a:lnSpc>
                <a:spcPct val="100000"/>
              </a:lnSpc>
              <a:spcBef>
                <a:spcPts val="320"/>
              </a:spcBef>
              <a:spcAft>
                <a:spcPts val="0"/>
              </a:spcAft>
              <a:buClr>
                <a:srgbClr val="509E2F"/>
              </a:buClr>
              <a:buSzPts val="1600"/>
              <a:buFont typeface="Arial"/>
              <a:buChar char="–"/>
              <a:defRPr sz="1600" b="0" i="0" u="none" strike="noStrike" cap="none">
                <a:solidFill>
                  <a:srgbClr val="509E2F"/>
                </a:solidFill>
                <a:latin typeface="Arial"/>
                <a:ea typeface="Arial"/>
                <a:cs typeface="Arial"/>
                <a:sym typeface="Arial"/>
              </a:defRPr>
            </a:lvl4pPr>
            <a:lvl5pPr marL="2286000" marR="0" lvl="4" indent="-317500" algn="l" rtl="0">
              <a:lnSpc>
                <a:spcPct val="100000"/>
              </a:lnSpc>
              <a:spcBef>
                <a:spcPts val="280"/>
              </a:spcBef>
              <a:spcAft>
                <a:spcPts val="0"/>
              </a:spcAft>
              <a:buClr>
                <a:srgbClr val="509E2F"/>
              </a:buClr>
              <a:buSzPts val="1400"/>
              <a:buFont typeface="Merriweather Sans"/>
              <a:buChar char="&gt;"/>
              <a:defRPr sz="1400" b="0" i="0" u="none" strike="noStrike" cap="none">
                <a:solidFill>
                  <a:srgbClr val="509E2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52"/>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5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13CBD-9C59-43A6-A356-82DE1B6EA3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01D9A9-CEB4-4FBA-9E8D-4D6CE2157642}"/>
              </a:ext>
            </a:extLst>
          </p:cNvPr>
          <p:cNvSpPr>
            <a:spLocks noGrp="1"/>
          </p:cNvSpPr>
          <p:nvPr>
            <p:ph type="dt" sz="half" idx="10"/>
          </p:nvPr>
        </p:nvSpPr>
        <p:spPr/>
        <p:txBody>
          <a:bodyPr/>
          <a:lstStyle/>
          <a:p>
            <a:fld id="{6D7D1E69-64CF-41B4-B4B1-B7E4CDEF97AD}" type="datetimeFigureOut">
              <a:rPr lang="en-US" smtClean="0"/>
              <a:t>10/19/2022</a:t>
            </a:fld>
            <a:endParaRPr lang="en-US"/>
          </a:p>
        </p:txBody>
      </p:sp>
      <p:sp>
        <p:nvSpPr>
          <p:cNvPr id="4" name="Footer Placeholder 3">
            <a:extLst>
              <a:ext uri="{FF2B5EF4-FFF2-40B4-BE49-F238E27FC236}">
                <a16:creationId xmlns:a16="http://schemas.microsoft.com/office/drawing/2014/main" id="{0E8E9F1B-72F5-4FB7-9770-9CC9B8604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FC0B6B-574A-46D8-970E-51F66C8F9CF0}"/>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2148736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3ADC-808A-4EC2-8E25-EE4C7BB7F7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9F0B7F-341A-4F90-BBC0-A859B81724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C962B-E8CC-444E-8358-716D3D753C5F}"/>
              </a:ext>
            </a:extLst>
          </p:cNvPr>
          <p:cNvSpPr>
            <a:spLocks noGrp="1"/>
          </p:cNvSpPr>
          <p:nvPr>
            <p:ph type="dt" sz="half" idx="10"/>
          </p:nvPr>
        </p:nvSpPr>
        <p:spPr/>
        <p:txBody>
          <a:bodyPr/>
          <a:lstStyle/>
          <a:p>
            <a:fld id="{6D7D1E69-64CF-41B4-B4B1-B7E4CDEF97AD}" type="datetimeFigureOut">
              <a:rPr lang="en-US" smtClean="0"/>
              <a:t>10/19/2022</a:t>
            </a:fld>
            <a:endParaRPr lang="en-US"/>
          </a:p>
        </p:txBody>
      </p:sp>
      <p:sp>
        <p:nvSpPr>
          <p:cNvPr id="5" name="Footer Placeholder 4">
            <a:extLst>
              <a:ext uri="{FF2B5EF4-FFF2-40B4-BE49-F238E27FC236}">
                <a16:creationId xmlns:a16="http://schemas.microsoft.com/office/drawing/2014/main" id="{234EEB30-792E-4DF1-963B-5D756778A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7F3D4-5A77-4BED-B138-E1F5F1382E0D}"/>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2632654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1"/>
        <p:cNvGrpSpPr/>
        <p:nvPr/>
      </p:nvGrpSpPr>
      <p:grpSpPr>
        <a:xfrm>
          <a:off x="0" y="0"/>
          <a:ext cx="0" cy="0"/>
          <a:chOff x="0" y="0"/>
          <a:chExt cx="0" cy="0"/>
        </a:xfrm>
      </p:grpSpPr>
      <p:sp>
        <p:nvSpPr>
          <p:cNvPr id="22" name="Google Shape;22;p91"/>
          <p:cNvSpPr txBox="1">
            <a:spLocks noGrp="1"/>
          </p:cNvSpPr>
          <p:nvPr>
            <p:ph type="body" idx="1"/>
          </p:nvPr>
        </p:nvSpPr>
        <p:spPr>
          <a:xfrm>
            <a:off x="681054" y="3586334"/>
            <a:ext cx="10929485" cy="267379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509E2F"/>
              </a:buClr>
              <a:buSzPts val="2400"/>
              <a:buFont typeface="Merriweather Sans"/>
              <a:buChar char="&gt;"/>
              <a:defRPr sz="2400" b="0" i="0" u="none" strike="noStrike" cap="none">
                <a:solidFill>
                  <a:srgbClr val="509E2F"/>
                </a:solidFill>
                <a:latin typeface="Arial"/>
                <a:ea typeface="Arial"/>
                <a:cs typeface="Arial"/>
                <a:sym typeface="Arial"/>
              </a:defRPr>
            </a:lvl1pPr>
            <a:lvl2pPr marL="914400" marR="0" lvl="1" indent="-355600" algn="l" rtl="0">
              <a:lnSpc>
                <a:spcPct val="100000"/>
              </a:lnSpc>
              <a:spcBef>
                <a:spcPts val="400"/>
              </a:spcBef>
              <a:spcAft>
                <a:spcPts val="0"/>
              </a:spcAft>
              <a:buClr>
                <a:srgbClr val="509E2F"/>
              </a:buClr>
              <a:buSzPts val="2000"/>
              <a:buFont typeface="Arial"/>
              <a:buChar char="–"/>
              <a:defRPr sz="2000" b="0" i="0" u="none" strike="noStrike" cap="none">
                <a:solidFill>
                  <a:srgbClr val="509E2F"/>
                </a:solidFill>
                <a:latin typeface="Arial"/>
                <a:ea typeface="Arial"/>
                <a:cs typeface="Arial"/>
                <a:sym typeface="Arial"/>
              </a:defRPr>
            </a:lvl2pPr>
            <a:lvl3pPr marL="1371600" marR="0" lvl="2" indent="-342900" algn="l" rtl="0">
              <a:lnSpc>
                <a:spcPct val="100000"/>
              </a:lnSpc>
              <a:spcBef>
                <a:spcPts val="360"/>
              </a:spcBef>
              <a:spcAft>
                <a:spcPts val="0"/>
              </a:spcAft>
              <a:buClr>
                <a:srgbClr val="509E2F"/>
              </a:buClr>
              <a:buSzPts val="1800"/>
              <a:buFont typeface="Merriweather Sans"/>
              <a:buChar char="&gt;"/>
              <a:defRPr sz="1800" b="0" i="0" u="none" strike="noStrike" cap="none">
                <a:solidFill>
                  <a:srgbClr val="509E2F"/>
                </a:solidFill>
                <a:latin typeface="Arial"/>
                <a:ea typeface="Arial"/>
                <a:cs typeface="Arial"/>
                <a:sym typeface="Arial"/>
              </a:defRPr>
            </a:lvl3pPr>
            <a:lvl4pPr marL="1828800" marR="0" lvl="3" indent="-330200" algn="l" rtl="0">
              <a:lnSpc>
                <a:spcPct val="100000"/>
              </a:lnSpc>
              <a:spcBef>
                <a:spcPts val="320"/>
              </a:spcBef>
              <a:spcAft>
                <a:spcPts val="0"/>
              </a:spcAft>
              <a:buClr>
                <a:srgbClr val="509E2F"/>
              </a:buClr>
              <a:buSzPts val="1600"/>
              <a:buFont typeface="Arial"/>
              <a:buChar char="–"/>
              <a:defRPr sz="1600" b="0" i="0" u="none" strike="noStrike" cap="none">
                <a:solidFill>
                  <a:srgbClr val="509E2F"/>
                </a:solidFill>
                <a:latin typeface="Arial"/>
                <a:ea typeface="Arial"/>
                <a:cs typeface="Arial"/>
                <a:sym typeface="Arial"/>
              </a:defRPr>
            </a:lvl4pPr>
            <a:lvl5pPr marL="2286000" marR="0" lvl="4" indent="-317500" algn="l" rtl="0">
              <a:lnSpc>
                <a:spcPct val="100000"/>
              </a:lnSpc>
              <a:spcBef>
                <a:spcPts val="280"/>
              </a:spcBef>
              <a:spcAft>
                <a:spcPts val="0"/>
              </a:spcAft>
              <a:buClr>
                <a:srgbClr val="509E2F"/>
              </a:buClr>
              <a:buSzPts val="1400"/>
              <a:buFont typeface="Merriweather Sans"/>
              <a:buChar char="&gt;"/>
              <a:defRPr sz="1400" b="0" i="0" u="none" strike="noStrike" cap="none">
                <a:solidFill>
                  <a:srgbClr val="509E2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91"/>
          <p:cNvSpPr txBox="1">
            <a:spLocks noGrp="1"/>
          </p:cNvSpPr>
          <p:nvPr>
            <p:ph type="body" idx="2"/>
          </p:nvPr>
        </p:nvSpPr>
        <p:spPr>
          <a:xfrm>
            <a:off x="681053" y="2996761"/>
            <a:ext cx="10912883"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509E2F"/>
              </a:buClr>
              <a:buSzPts val="2400"/>
              <a:buFont typeface="Arial"/>
              <a:buNone/>
              <a:defRPr sz="2400" b="0" i="0" u="none" strike="noStrike" cap="none">
                <a:solidFill>
                  <a:srgbClr val="509E2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91"/>
          <p:cNvSpPr txBox="1">
            <a:spLocks noGrp="1"/>
          </p:cNvSpPr>
          <p:nvPr>
            <p:ph type="body" idx="3"/>
          </p:nvPr>
        </p:nvSpPr>
        <p:spPr>
          <a:xfrm>
            <a:off x="681053" y="1790003"/>
            <a:ext cx="10912883" cy="991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9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sp>
        <p:nvSpPr>
          <p:cNvPr id="27" name="Google Shape;27;p92"/>
          <p:cNvSpPr txBox="1">
            <a:spLocks noGrp="1"/>
          </p:cNvSpPr>
          <p:nvPr>
            <p:ph type="body" idx="1"/>
          </p:nvPr>
        </p:nvSpPr>
        <p:spPr>
          <a:xfrm>
            <a:off x="895676" y="2046061"/>
            <a:ext cx="9296400" cy="264175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rgbClr val="509E2F"/>
              </a:buClr>
              <a:buSzPts val="5000"/>
              <a:buFont typeface="Arial"/>
              <a:buNone/>
              <a:defRPr sz="5000" b="0" i="0" u="none" strike="noStrike" cap="none">
                <a:solidFill>
                  <a:srgbClr val="509E2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9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9"/>
        <p:cNvGrpSpPr/>
        <p:nvPr/>
      </p:nvGrpSpPr>
      <p:grpSpPr>
        <a:xfrm>
          <a:off x="0" y="0"/>
          <a:ext cx="0" cy="0"/>
          <a:chOff x="0" y="0"/>
          <a:chExt cx="0" cy="0"/>
        </a:xfrm>
      </p:grpSpPr>
      <p:sp>
        <p:nvSpPr>
          <p:cNvPr id="30" name="Google Shape;30;p64"/>
          <p:cNvSpPr>
            <a:spLocks noGrp="1"/>
          </p:cNvSpPr>
          <p:nvPr>
            <p:ph type="chart" idx="2"/>
          </p:nvPr>
        </p:nvSpPr>
        <p:spPr>
          <a:xfrm>
            <a:off x="681054" y="3042960"/>
            <a:ext cx="10695516" cy="3416457"/>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480"/>
              </a:spcBef>
              <a:spcAft>
                <a:spcPts val="0"/>
              </a:spcAft>
              <a:buClr>
                <a:srgbClr val="509E2F"/>
              </a:buClr>
              <a:buSzPts val="2400"/>
              <a:buFont typeface="Arial"/>
              <a:buNone/>
              <a:defRPr sz="2400" b="0" i="0" u="none" strike="noStrike" cap="none">
                <a:solidFill>
                  <a:srgbClr val="509E2F"/>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 name="Google Shape;31;p64"/>
          <p:cNvSpPr txBox="1">
            <a:spLocks noGrp="1"/>
          </p:cNvSpPr>
          <p:nvPr>
            <p:ph type="body" idx="1"/>
          </p:nvPr>
        </p:nvSpPr>
        <p:spPr>
          <a:xfrm>
            <a:off x="681053" y="1790003"/>
            <a:ext cx="10912883" cy="991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6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3"/>
        <p:cNvGrpSpPr/>
        <p:nvPr/>
      </p:nvGrpSpPr>
      <p:grpSpPr>
        <a:xfrm>
          <a:off x="0" y="0"/>
          <a:ext cx="0" cy="0"/>
          <a:chOff x="0" y="0"/>
          <a:chExt cx="0" cy="0"/>
        </a:xfrm>
      </p:grpSpPr>
      <p:sp>
        <p:nvSpPr>
          <p:cNvPr id="34" name="Google Shape;34;g16db02d0b30_0_71"/>
          <p:cNvSpPr txBox="1">
            <a:spLocks noGrp="1"/>
          </p:cNvSpPr>
          <p:nvPr>
            <p:ph type="body" idx="1"/>
          </p:nvPr>
        </p:nvSpPr>
        <p:spPr>
          <a:xfrm>
            <a:off x="895676" y="1842047"/>
            <a:ext cx="9296400" cy="3680400"/>
          </a:xfrm>
          <a:prstGeom prst="rect">
            <a:avLst/>
          </a:prstGeom>
          <a:noFill/>
          <a:ln>
            <a:noFill/>
          </a:ln>
        </p:spPr>
        <p:txBody>
          <a:bodyPr spcFirstLastPara="1" wrap="square" lIns="121900" tIns="60925" rIns="121900" bIns="60925" anchor="t" anchorCtr="0">
            <a:normAutofit/>
          </a:bodyPr>
          <a:lstStyle>
            <a:lvl1pPr marL="457200" marR="0" lvl="0" indent="-228600" algn="l" rtl="0">
              <a:lnSpc>
                <a:spcPct val="100000"/>
              </a:lnSpc>
              <a:spcBef>
                <a:spcPts val="1300"/>
              </a:spcBef>
              <a:spcAft>
                <a:spcPts val="0"/>
              </a:spcAft>
              <a:buClr>
                <a:srgbClr val="003B49"/>
              </a:buClr>
              <a:buSzPts val="6700"/>
              <a:buFont typeface="Arial"/>
              <a:buNone/>
              <a:defRPr sz="6700" b="0" i="0" u="none" strike="noStrike" cap="none">
                <a:solidFill>
                  <a:srgbClr val="003B49"/>
                </a:solidFill>
                <a:latin typeface="Arial"/>
                <a:ea typeface="Arial"/>
                <a:cs typeface="Arial"/>
                <a:sym typeface="Arial"/>
              </a:defRPr>
            </a:lvl1pPr>
            <a:lvl2pPr marL="914400" marR="0" lvl="1" indent="-228600" algn="l" rtl="0">
              <a:spcBef>
                <a:spcPts val="700"/>
              </a:spcBef>
              <a:spcAft>
                <a:spcPts val="0"/>
              </a:spcAft>
              <a:buClr>
                <a:srgbClr val="E8D3A2"/>
              </a:buClr>
              <a:buSzPts val="3700"/>
              <a:buFont typeface="Arial"/>
              <a:buNone/>
              <a:defRPr sz="37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600"/>
              </a:spcBef>
              <a:spcAft>
                <a:spcPts val="0"/>
              </a:spcAft>
              <a:buClr>
                <a:srgbClr val="E8D3A2"/>
              </a:buClr>
              <a:buSzPts val="3200"/>
              <a:buFont typeface="Arial"/>
              <a:buNone/>
              <a:defRPr sz="32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500"/>
              </a:spcBef>
              <a:spcAft>
                <a:spcPts val="0"/>
              </a:spcAft>
              <a:buClr>
                <a:srgbClr val="E8D3A2"/>
              </a:buClr>
              <a:buSzPts val="2700"/>
              <a:buFont typeface="Arial"/>
              <a:buNone/>
              <a:defRPr sz="27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500"/>
              </a:spcBef>
              <a:spcAft>
                <a:spcPts val="0"/>
              </a:spcAft>
              <a:buClr>
                <a:srgbClr val="E8D3A2"/>
              </a:buClr>
              <a:buSzPts val="2700"/>
              <a:buFont typeface="Arial"/>
              <a:buNone/>
              <a:defRPr sz="2700" b="0" i="0" u="none" strike="noStrike" cap="none">
                <a:solidFill>
                  <a:srgbClr val="E8D3A2"/>
                </a:solidFill>
                <a:latin typeface="Encode Sans Black"/>
                <a:ea typeface="Encode Sans Black"/>
                <a:cs typeface="Encode Sans Black"/>
                <a:sym typeface="Encode Sans Black"/>
              </a:defRPr>
            </a:lvl5pPr>
            <a:lvl6pPr marL="2743200" marR="0" lvl="5"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pic>
        <p:nvPicPr>
          <p:cNvPr id="35" name="Google Shape;35;g16db02d0b30_0_71"/>
          <p:cNvPicPr preferRelativeResize="0"/>
          <p:nvPr/>
        </p:nvPicPr>
        <p:blipFill rotWithShape="1">
          <a:blip r:embed="rId2">
            <a:alphaModFix/>
          </a:blip>
          <a:srcRect/>
          <a:stretch/>
        </p:blipFill>
        <p:spPr>
          <a:xfrm>
            <a:off x="-95404" y="-202684"/>
            <a:ext cx="12456743" cy="467127"/>
          </a:xfrm>
          <a:prstGeom prst="rect">
            <a:avLst/>
          </a:prstGeom>
          <a:noFill/>
          <a:ln>
            <a:noFill/>
          </a:ln>
        </p:spPr>
      </p:pic>
      <p:pic>
        <p:nvPicPr>
          <p:cNvPr id="36" name="Google Shape;36;g16db02d0b30_0_71"/>
          <p:cNvPicPr preferRelativeResize="0"/>
          <p:nvPr/>
        </p:nvPicPr>
        <p:blipFill rotWithShape="1">
          <a:blip r:embed="rId3">
            <a:alphaModFix/>
          </a:blip>
          <a:srcRect/>
          <a:stretch/>
        </p:blipFill>
        <p:spPr>
          <a:xfrm>
            <a:off x="10655808" y="5522385"/>
            <a:ext cx="1347218" cy="108965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82"/>
          <p:cNvSpPr txBox="1">
            <a:spLocks noGrp="1"/>
          </p:cNvSpPr>
          <p:nvPr>
            <p:ph type="title"/>
          </p:nvPr>
        </p:nvSpPr>
        <p:spPr>
          <a:xfrm>
            <a:off x="463296" y="402336"/>
            <a:ext cx="10033000" cy="475488"/>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82"/>
          <p:cNvSpPr txBox="1">
            <a:spLocks noGrp="1"/>
          </p:cNvSpPr>
          <p:nvPr>
            <p:ph type="body" idx="1"/>
          </p:nvPr>
        </p:nvSpPr>
        <p:spPr>
          <a:xfrm>
            <a:off x="463296" y="1560576"/>
            <a:ext cx="11277600" cy="4349749"/>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800"/>
              </a:spcBef>
              <a:spcAft>
                <a:spcPts val="0"/>
              </a:spcAft>
              <a:buClr>
                <a:schemeClr val="accent1"/>
              </a:buClr>
              <a:buSzPts val="1800"/>
              <a:buChar char="​"/>
              <a:defRPr/>
            </a:lvl1pPr>
            <a:lvl2pPr marL="914400" lvl="1" indent="-320040" algn="l">
              <a:lnSpc>
                <a:spcPct val="9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25755" algn="l">
              <a:lnSpc>
                <a:spcPct val="100000"/>
              </a:lnSpc>
              <a:spcBef>
                <a:spcPts val="100"/>
              </a:spcBef>
              <a:spcAft>
                <a:spcPts val="0"/>
              </a:spcAft>
              <a:buSzPts val="1530"/>
              <a:buChar char="▪"/>
              <a:defRPr/>
            </a:lvl4pPr>
            <a:lvl5pPr marL="2286000" lvl="4" indent="-342900" algn="l">
              <a:lnSpc>
                <a:spcPct val="90000"/>
              </a:lnSpc>
              <a:spcBef>
                <a:spcPts val="1200"/>
              </a:spcBef>
              <a:spcAft>
                <a:spcPts val="0"/>
              </a:spcAft>
              <a:buClr>
                <a:schemeClr val="accent2"/>
              </a:buClr>
              <a:buSzPts val="1800"/>
              <a:buChar char="​"/>
              <a:defRPr/>
            </a:lvl5pPr>
            <a:lvl6pPr marL="2743200" lvl="5" indent="-342900" algn="l">
              <a:lnSpc>
                <a:spcPct val="90000"/>
              </a:lnSpc>
              <a:spcBef>
                <a:spcPts val="1200"/>
              </a:spcBef>
              <a:spcAft>
                <a:spcPts val="0"/>
              </a:spcAft>
              <a:buClr>
                <a:schemeClr val="accent6"/>
              </a:buClr>
              <a:buSzPts val="1800"/>
              <a:buChar char="​"/>
              <a:defRPr/>
            </a:lvl6pPr>
            <a:lvl7pPr marL="3200400" lvl="6" indent="-228600" algn="l">
              <a:lnSpc>
                <a:spcPct val="90000"/>
              </a:lnSpc>
              <a:spcBef>
                <a:spcPts val="375"/>
              </a:spcBef>
              <a:spcAft>
                <a:spcPts val="0"/>
              </a:spcAft>
              <a:buSzPts val="1800"/>
              <a:buNone/>
              <a:defRPr/>
            </a:lvl7pPr>
            <a:lvl8pPr marL="3657600" lvl="7" indent="-228600" algn="l">
              <a:lnSpc>
                <a:spcPct val="90000"/>
              </a:lnSpc>
              <a:spcBef>
                <a:spcPts val="375"/>
              </a:spcBef>
              <a:spcAft>
                <a:spcPts val="0"/>
              </a:spcAft>
              <a:buSzPts val="1800"/>
              <a:buNone/>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8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8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6" name="Google Shape;46;p82"/>
          <p:cNvSpPr txBox="1">
            <a:spLocks noGrp="1"/>
          </p:cNvSpPr>
          <p:nvPr>
            <p:ph type="sldNum" idx="12"/>
          </p:nvPr>
        </p:nvSpPr>
        <p:spPr>
          <a:xfrm>
            <a:off x="10238155" y="295731"/>
            <a:ext cx="1055077" cy="767687"/>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None/>
              <a:defRPr sz="2800" b="0" i="0" u="none" strike="noStrike" cap="none">
                <a:solidFill>
                  <a:schemeClr val="lt1"/>
                </a:solidFill>
                <a:latin typeface="Cambria"/>
                <a:ea typeface="Cambria"/>
                <a:cs typeface="Cambria"/>
                <a:sym typeface="Cambria"/>
              </a:defRPr>
            </a:lvl1pPr>
            <a:lvl2pPr marL="0" marR="0" lvl="1" indent="0" algn="ctr" rtl="0">
              <a:lnSpc>
                <a:spcPct val="100000"/>
              </a:lnSpc>
              <a:spcBef>
                <a:spcPts val="0"/>
              </a:spcBef>
              <a:spcAft>
                <a:spcPts val="0"/>
              </a:spcAft>
              <a:buNone/>
              <a:defRPr sz="2800" b="0" i="0" u="none" strike="noStrike" cap="none">
                <a:solidFill>
                  <a:schemeClr val="lt1"/>
                </a:solidFill>
                <a:latin typeface="Cambria"/>
                <a:ea typeface="Cambria"/>
                <a:cs typeface="Cambria"/>
                <a:sym typeface="Cambria"/>
              </a:defRPr>
            </a:lvl2pPr>
            <a:lvl3pPr marL="0" marR="0" lvl="2" indent="0" algn="ctr" rtl="0">
              <a:lnSpc>
                <a:spcPct val="100000"/>
              </a:lnSpc>
              <a:spcBef>
                <a:spcPts val="0"/>
              </a:spcBef>
              <a:spcAft>
                <a:spcPts val="0"/>
              </a:spcAft>
              <a:buNone/>
              <a:defRPr sz="2800" b="0" i="0" u="none" strike="noStrike" cap="none">
                <a:solidFill>
                  <a:schemeClr val="lt1"/>
                </a:solidFill>
                <a:latin typeface="Cambria"/>
                <a:ea typeface="Cambria"/>
                <a:cs typeface="Cambria"/>
                <a:sym typeface="Cambria"/>
              </a:defRPr>
            </a:lvl3pPr>
            <a:lvl4pPr marL="0" marR="0" lvl="3" indent="0" algn="ctr" rtl="0">
              <a:lnSpc>
                <a:spcPct val="100000"/>
              </a:lnSpc>
              <a:spcBef>
                <a:spcPts val="0"/>
              </a:spcBef>
              <a:spcAft>
                <a:spcPts val="0"/>
              </a:spcAft>
              <a:buNone/>
              <a:defRPr sz="2800" b="0" i="0" u="none" strike="noStrike" cap="none">
                <a:solidFill>
                  <a:schemeClr val="lt1"/>
                </a:solidFill>
                <a:latin typeface="Cambria"/>
                <a:ea typeface="Cambria"/>
                <a:cs typeface="Cambria"/>
                <a:sym typeface="Cambria"/>
              </a:defRPr>
            </a:lvl4pPr>
            <a:lvl5pPr marL="0" marR="0" lvl="4" indent="0" algn="ctr" rtl="0">
              <a:lnSpc>
                <a:spcPct val="100000"/>
              </a:lnSpc>
              <a:spcBef>
                <a:spcPts val="0"/>
              </a:spcBef>
              <a:spcAft>
                <a:spcPts val="0"/>
              </a:spcAft>
              <a:buNone/>
              <a:defRPr sz="2800" b="0" i="0" u="none" strike="noStrike" cap="none">
                <a:solidFill>
                  <a:schemeClr val="lt1"/>
                </a:solidFill>
                <a:latin typeface="Cambria"/>
                <a:ea typeface="Cambria"/>
                <a:cs typeface="Cambria"/>
                <a:sym typeface="Cambria"/>
              </a:defRPr>
            </a:lvl5pPr>
            <a:lvl6pPr marL="0" marR="0" lvl="5" indent="0" algn="ctr" rtl="0">
              <a:lnSpc>
                <a:spcPct val="100000"/>
              </a:lnSpc>
              <a:spcBef>
                <a:spcPts val="0"/>
              </a:spcBef>
              <a:spcAft>
                <a:spcPts val="0"/>
              </a:spcAft>
              <a:buNone/>
              <a:defRPr sz="2800" b="0" i="0" u="none" strike="noStrike" cap="none">
                <a:solidFill>
                  <a:schemeClr val="lt1"/>
                </a:solidFill>
                <a:latin typeface="Cambria"/>
                <a:ea typeface="Cambria"/>
                <a:cs typeface="Cambria"/>
                <a:sym typeface="Cambria"/>
              </a:defRPr>
            </a:lvl6pPr>
            <a:lvl7pPr marL="0" marR="0" lvl="6" indent="0" algn="ctr" rtl="0">
              <a:lnSpc>
                <a:spcPct val="100000"/>
              </a:lnSpc>
              <a:spcBef>
                <a:spcPts val="0"/>
              </a:spcBef>
              <a:spcAft>
                <a:spcPts val="0"/>
              </a:spcAft>
              <a:buNone/>
              <a:defRPr sz="2800" b="0" i="0" u="none" strike="noStrike" cap="none">
                <a:solidFill>
                  <a:schemeClr val="lt1"/>
                </a:solidFill>
                <a:latin typeface="Cambria"/>
                <a:ea typeface="Cambria"/>
                <a:cs typeface="Cambria"/>
                <a:sym typeface="Cambria"/>
              </a:defRPr>
            </a:lvl7pPr>
            <a:lvl8pPr marL="0" marR="0" lvl="7" indent="0" algn="ctr" rtl="0">
              <a:lnSpc>
                <a:spcPct val="100000"/>
              </a:lnSpc>
              <a:spcBef>
                <a:spcPts val="0"/>
              </a:spcBef>
              <a:spcAft>
                <a:spcPts val="0"/>
              </a:spcAft>
              <a:buNone/>
              <a:defRPr sz="2800" b="0" i="0" u="none" strike="noStrike" cap="none">
                <a:solidFill>
                  <a:schemeClr val="lt1"/>
                </a:solidFill>
                <a:latin typeface="Cambria"/>
                <a:ea typeface="Cambria"/>
                <a:cs typeface="Cambria"/>
                <a:sym typeface="Cambria"/>
              </a:defRPr>
            </a:lvl8pPr>
            <a:lvl9pPr marL="0" marR="0" lvl="8" indent="0" algn="ctr" rtl="0">
              <a:lnSpc>
                <a:spcPct val="100000"/>
              </a:lnSpc>
              <a:spcBef>
                <a:spcPts val="0"/>
              </a:spcBef>
              <a:spcAft>
                <a:spcPts val="0"/>
              </a:spcAft>
              <a:buNone/>
              <a:defRPr sz="2800" b="0" i="0" u="none" strike="noStrike" cap="none">
                <a:solidFill>
                  <a:schemeClr val="lt1"/>
                </a:solidFill>
                <a:latin typeface="Cambria"/>
                <a:ea typeface="Cambria"/>
                <a:cs typeface="Cambria"/>
                <a:sym typeface="Cambri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0"/>
        <p:cNvGrpSpPr/>
        <p:nvPr/>
      </p:nvGrpSpPr>
      <p:grpSpPr>
        <a:xfrm>
          <a:off x="0" y="0"/>
          <a:ext cx="0" cy="0"/>
          <a:chOff x="0" y="0"/>
          <a:chExt cx="0" cy="0"/>
        </a:xfrm>
      </p:grpSpPr>
      <p:sp>
        <p:nvSpPr>
          <p:cNvPr id="51" name="Google Shape;51;p84"/>
          <p:cNvSpPr txBox="1">
            <a:spLocks noGrp="1"/>
          </p:cNvSpPr>
          <p:nvPr>
            <p:ph type="body" idx="1"/>
          </p:nvPr>
        </p:nvSpPr>
        <p:spPr>
          <a:xfrm>
            <a:off x="895676" y="1894009"/>
            <a:ext cx="9296400" cy="264175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rgbClr val="003B49"/>
              </a:buClr>
              <a:buSzPts val="5000"/>
              <a:buFont typeface="Arial"/>
              <a:buNone/>
              <a:defRPr sz="50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2" name="Google Shape;52;p84"/>
          <p:cNvPicPr preferRelativeResize="0"/>
          <p:nvPr/>
        </p:nvPicPr>
        <p:blipFill rotWithShape="1">
          <a:blip r:embed="rId2">
            <a:alphaModFix/>
          </a:blip>
          <a:srcRect/>
          <a:stretch/>
        </p:blipFill>
        <p:spPr>
          <a:xfrm>
            <a:off x="10192076" y="5522384"/>
            <a:ext cx="1799288" cy="1091480"/>
          </a:xfrm>
          <a:prstGeom prst="rect">
            <a:avLst/>
          </a:prstGeom>
          <a:noFill/>
          <a:ln>
            <a:noFill/>
          </a:ln>
        </p:spPr>
      </p:pic>
      <p:pic>
        <p:nvPicPr>
          <p:cNvPr id="53" name="Google Shape;53;p84"/>
          <p:cNvPicPr preferRelativeResize="0"/>
          <p:nvPr/>
        </p:nvPicPr>
        <p:blipFill rotWithShape="1">
          <a:blip r:embed="rId3">
            <a:alphaModFix/>
          </a:blip>
          <a:srcRect/>
          <a:stretch/>
        </p:blipFill>
        <p:spPr>
          <a:xfrm>
            <a:off x="-95403" y="-202684"/>
            <a:ext cx="12456737" cy="467127"/>
          </a:xfrm>
          <a:prstGeom prst="rect">
            <a:avLst/>
          </a:prstGeom>
          <a:noFill/>
          <a:ln>
            <a:noFill/>
          </a:ln>
        </p:spPr>
      </p:pic>
      <p:sp>
        <p:nvSpPr>
          <p:cNvPr id="54" name="Google Shape;54;p8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with Background image">
  <p:cSld name="Title Slide with Background image">
    <p:spTree>
      <p:nvGrpSpPr>
        <p:cNvPr id="1" name="Shape 56"/>
        <p:cNvGrpSpPr/>
        <p:nvPr/>
      </p:nvGrpSpPr>
      <p:grpSpPr>
        <a:xfrm>
          <a:off x="0" y="0"/>
          <a:ext cx="0" cy="0"/>
          <a:chOff x="0" y="0"/>
          <a:chExt cx="0" cy="0"/>
        </a:xfrm>
      </p:grpSpPr>
      <p:pic>
        <p:nvPicPr>
          <p:cNvPr id="57" name="Google Shape;57;p86"/>
          <p:cNvPicPr preferRelativeResize="0"/>
          <p:nvPr/>
        </p:nvPicPr>
        <p:blipFill rotWithShape="1">
          <a:blip r:embed="rId2">
            <a:alphaModFix/>
          </a:blip>
          <a:srcRect/>
          <a:stretch/>
        </p:blipFill>
        <p:spPr>
          <a:xfrm>
            <a:off x="361220" y="5490639"/>
            <a:ext cx="1083733" cy="880533"/>
          </a:xfrm>
          <a:prstGeom prst="rect">
            <a:avLst/>
          </a:prstGeom>
          <a:noFill/>
          <a:ln>
            <a:noFill/>
          </a:ln>
        </p:spPr>
      </p:pic>
      <p:sp>
        <p:nvSpPr>
          <p:cNvPr id="58" name="Google Shape;58;p86"/>
          <p:cNvSpPr/>
          <p:nvPr/>
        </p:nvSpPr>
        <p:spPr>
          <a:xfrm>
            <a:off x="0" y="597426"/>
            <a:ext cx="7574837" cy="1943101"/>
          </a:xfrm>
          <a:prstGeom prst="rect">
            <a:avLst/>
          </a:prstGeom>
          <a:solidFill>
            <a:srgbClr val="0B2F3A">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59" name="Google Shape;59;p86"/>
          <p:cNvPicPr preferRelativeResize="0"/>
          <p:nvPr/>
        </p:nvPicPr>
        <p:blipFill rotWithShape="1">
          <a:blip r:embed="rId3">
            <a:alphaModFix amt="14000"/>
          </a:blip>
          <a:srcRect/>
          <a:stretch/>
        </p:blipFill>
        <p:spPr>
          <a:xfrm>
            <a:off x="0" y="613270"/>
            <a:ext cx="7569200" cy="1927257"/>
          </a:xfrm>
          <a:prstGeom prst="rect">
            <a:avLst/>
          </a:prstGeom>
          <a:noFill/>
          <a:ln>
            <a:noFill/>
          </a:ln>
        </p:spPr>
      </p:pic>
      <p:pic>
        <p:nvPicPr>
          <p:cNvPr id="60" name="Google Shape;60;p86"/>
          <p:cNvPicPr preferRelativeResize="0"/>
          <p:nvPr/>
        </p:nvPicPr>
        <p:blipFill rotWithShape="1">
          <a:blip r:embed="rId4">
            <a:alphaModFix/>
          </a:blip>
          <a:srcRect/>
          <a:stretch/>
        </p:blipFill>
        <p:spPr>
          <a:xfrm>
            <a:off x="9056" y="4978400"/>
            <a:ext cx="1083733" cy="2048933"/>
          </a:xfrm>
          <a:prstGeom prst="rect">
            <a:avLst/>
          </a:prstGeom>
          <a:noFill/>
          <a:ln>
            <a:noFill/>
          </a:ln>
        </p:spPr>
      </p:pic>
      <p:pic>
        <p:nvPicPr>
          <p:cNvPr id="61" name="Google Shape;61;p86"/>
          <p:cNvPicPr preferRelativeResize="0"/>
          <p:nvPr/>
        </p:nvPicPr>
        <p:blipFill rotWithShape="1">
          <a:blip r:embed="rId5">
            <a:alphaModFix/>
          </a:blip>
          <a:srcRect/>
          <a:stretch/>
        </p:blipFill>
        <p:spPr>
          <a:xfrm>
            <a:off x="11297267" y="23836"/>
            <a:ext cx="880533" cy="1727200"/>
          </a:xfrm>
          <a:prstGeom prst="rect">
            <a:avLst/>
          </a:prstGeom>
          <a:noFill/>
          <a:ln>
            <a:noFill/>
          </a:ln>
        </p:spPr>
      </p:pic>
      <p:sp>
        <p:nvSpPr>
          <p:cNvPr id="62" name="Google Shape;62;p86"/>
          <p:cNvSpPr txBox="1">
            <a:spLocks noGrp="1"/>
          </p:cNvSpPr>
          <p:nvPr>
            <p:ph type="title"/>
          </p:nvPr>
        </p:nvSpPr>
        <p:spPr>
          <a:xfrm>
            <a:off x="282222" y="613269"/>
            <a:ext cx="7078140" cy="105409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7733"/>
              <a:buFont typeface="Arial"/>
              <a:buNone/>
              <a:defRPr sz="7733" b="0" i="0" u="none" strike="noStrike" cap="non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86"/>
          <p:cNvSpPr txBox="1">
            <a:spLocks noGrp="1"/>
          </p:cNvSpPr>
          <p:nvPr>
            <p:ph type="body" idx="1"/>
          </p:nvPr>
        </p:nvSpPr>
        <p:spPr>
          <a:xfrm>
            <a:off x="282222" y="1667364"/>
            <a:ext cx="7078140" cy="914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pic>
        <p:nvPicPr>
          <p:cNvPr id="10" name="Google Shape;10;p79"/>
          <p:cNvPicPr preferRelativeResize="0"/>
          <p:nvPr/>
        </p:nvPicPr>
        <p:blipFill rotWithShape="1">
          <a:blip r:embed="rId8">
            <a:alphaModFix/>
          </a:blip>
          <a:srcRect/>
          <a:stretch/>
        </p:blipFill>
        <p:spPr>
          <a:xfrm>
            <a:off x="681053" y="439716"/>
            <a:ext cx="5306171" cy="1089329"/>
          </a:xfrm>
          <a:prstGeom prst="rect">
            <a:avLst/>
          </a:prstGeom>
          <a:noFill/>
          <a:ln>
            <a:noFill/>
          </a:ln>
        </p:spPr>
      </p:pic>
      <p:sp>
        <p:nvSpPr>
          <p:cNvPr id="11" name="Google Shape;11;p7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79" r:id="rId2"/>
    <p:sldLayoutId id="2147483651" r:id="rId3"/>
    <p:sldLayoutId id="2147483665" r:id="rId4"/>
    <p:sldLayoutId id="2147483653" r:id="rId5"/>
    <p:sldLayoutId id="214748368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
        <p:cNvGrpSpPr/>
        <p:nvPr/>
      </p:nvGrpSpPr>
      <p:grpSpPr>
        <a:xfrm>
          <a:off x="0" y="0"/>
          <a:ext cx="0" cy="0"/>
          <a:chOff x="0" y="0"/>
          <a:chExt cx="0" cy="0"/>
        </a:xfrm>
      </p:grpSpPr>
      <p:sp>
        <p:nvSpPr>
          <p:cNvPr id="38" name="Google Shape;38;p81"/>
          <p:cNvSpPr txBox="1">
            <a:spLocks noGrp="1"/>
          </p:cNvSpPr>
          <p:nvPr>
            <p:ph type="title"/>
          </p:nvPr>
        </p:nvSpPr>
        <p:spPr>
          <a:xfrm>
            <a:off x="463296" y="402336"/>
            <a:ext cx="10033000" cy="475488"/>
          </a:xfrm>
          <a:prstGeom prst="rect">
            <a:avLst/>
          </a:prstGeom>
          <a:noFill/>
          <a:ln>
            <a:noFill/>
          </a:ln>
        </p:spPr>
        <p:txBody>
          <a:bodyPr spcFirstLastPara="1" wrap="square" lIns="0" tIns="45700" rIns="0" bIns="45700" anchor="b" anchorCtr="0">
            <a:noAutofit/>
          </a:bodyPr>
          <a:lstStyle>
            <a:lvl1pPr marR="0" lvl="0" algn="l" rtl="0">
              <a:lnSpc>
                <a:spcPct val="90000"/>
              </a:lnSpc>
              <a:spcBef>
                <a:spcPts val="0"/>
              </a:spcBef>
              <a:spcAft>
                <a:spcPts val="0"/>
              </a:spcAft>
              <a:buClr>
                <a:schemeClr val="accent1"/>
              </a:buClr>
              <a:buSzPts val="2400"/>
              <a:buFont typeface="Cambria"/>
              <a:buNone/>
              <a:defRPr sz="2400" b="1" i="0" u="none" strike="noStrike" cap="none">
                <a:solidFill>
                  <a:schemeClr val="accen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81"/>
          <p:cNvSpPr txBox="1"/>
          <p:nvPr/>
        </p:nvSpPr>
        <p:spPr>
          <a:xfrm>
            <a:off x="11726402" y="6535124"/>
            <a:ext cx="62139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fld id="{00000000-1234-1234-1234-123412341234}" type="slidenum">
              <a:rPr lang="en" sz="1200" b="0" i="0" u="none" strike="noStrike" cap="none">
                <a:solidFill>
                  <a:schemeClr val="accent2"/>
                </a:solidFill>
                <a:latin typeface="Cambria"/>
                <a:ea typeface="Cambria"/>
                <a:cs typeface="Cambria"/>
                <a:sym typeface="Cambria"/>
              </a:rPr>
              <a:t>‹#›</a:t>
            </a:fld>
            <a:endParaRPr sz="1200" b="0" i="0" u="none" strike="noStrike" cap="none">
              <a:solidFill>
                <a:schemeClr val="accent2"/>
              </a:solidFill>
              <a:latin typeface="Cambria"/>
              <a:ea typeface="Cambria"/>
              <a:cs typeface="Cambria"/>
              <a:sym typeface="Cambria"/>
            </a:endParaRPr>
          </a:p>
        </p:txBody>
      </p:sp>
      <p:sp>
        <p:nvSpPr>
          <p:cNvPr id="40" name="Google Shape;40;p81"/>
          <p:cNvSpPr txBox="1">
            <a:spLocks noGrp="1"/>
          </p:cNvSpPr>
          <p:nvPr>
            <p:ph type="body" idx="1"/>
          </p:nvPr>
        </p:nvSpPr>
        <p:spPr>
          <a:xfrm>
            <a:off x="463296" y="1560576"/>
            <a:ext cx="11277600" cy="4349749"/>
          </a:xfrm>
          <a:prstGeom prst="rect">
            <a:avLst/>
          </a:prstGeom>
          <a:noFill/>
          <a:ln>
            <a:noFill/>
          </a:ln>
        </p:spPr>
        <p:txBody>
          <a:bodyPr spcFirstLastPara="1" wrap="square" lIns="0" tIns="45700" rIns="0" bIns="45700" anchor="t" anchorCtr="0">
            <a:noAutofit/>
          </a:bodyPr>
          <a:lstStyle>
            <a:lvl1pPr marL="457200" marR="0" lvl="0" indent="-330200" algn="l" rtl="0">
              <a:lnSpc>
                <a:spcPct val="90000"/>
              </a:lnSpc>
              <a:spcBef>
                <a:spcPts val="1800"/>
              </a:spcBef>
              <a:spcAft>
                <a:spcPts val="0"/>
              </a:spcAft>
              <a:buClr>
                <a:schemeClr val="accent1"/>
              </a:buClr>
              <a:buSzPts val="1600"/>
              <a:buFont typeface="NTR"/>
              <a:buChar char="​"/>
              <a:defRPr sz="1600" b="0" i="0" u="none" strike="noStrike" cap="none">
                <a:solidFill>
                  <a:schemeClr val="accent1"/>
                </a:solidFill>
                <a:latin typeface="Cambria"/>
                <a:ea typeface="Cambria"/>
                <a:cs typeface="Cambria"/>
                <a:sym typeface="Cambria"/>
              </a:defRPr>
            </a:lvl1pPr>
            <a:lvl2pPr marL="914400" marR="0" lvl="1" indent="-309880" algn="l" rtl="0">
              <a:lnSpc>
                <a:spcPct val="90000"/>
              </a:lnSpc>
              <a:spcBef>
                <a:spcPts val="600"/>
              </a:spcBef>
              <a:spcAft>
                <a:spcPts val="0"/>
              </a:spcAft>
              <a:buClr>
                <a:srgbClr val="78BE20"/>
              </a:buClr>
              <a:buSzPts val="1280"/>
              <a:buFont typeface="Cambria"/>
              <a:buChar char="•"/>
              <a:defRPr sz="1600" b="0" i="0" u="none" strike="noStrike" cap="none">
                <a:solidFill>
                  <a:schemeClr val="accent1"/>
                </a:solidFill>
                <a:latin typeface="Cambria"/>
                <a:ea typeface="Cambria"/>
                <a:cs typeface="Cambria"/>
                <a:sym typeface="Cambria"/>
              </a:defRPr>
            </a:lvl2pPr>
            <a:lvl3pPr marL="1371600" marR="0" lvl="2" indent="-317500" algn="l" rtl="0">
              <a:lnSpc>
                <a:spcPct val="100000"/>
              </a:lnSpc>
              <a:spcBef>
                <a:spcPts val="375"/>
              </a:spcBef>
              <a:spcAft>
                <a:spcPts val="0"/>
              </a:spcAft>
              <a:buClr>
                <a:schemeClr val="accent2"/>
              </a:buClr>
              <a:buSzPts val="1400"/>
              <a:buFont typeface="NTR"/>
              <a:buChar char="▸"/>
              <a:defRPr sz="1400" b="0" i="0" u="none" strike="noStrike" cap="none">
                <a:solidFill>
                  <a:schemeClr val="accent1"/>
                </a:solidFill>
                <a:latin typeface="Cambria"/>
                <a:ea typeface="Cambria"/>
                <a:cs typeface="Cambria"/>
                <a:sym typeface="Cambria"/>
              </a:defRPr>
            </a:lvl3pPr>
            <a:lvl4pPr marL="1828800" marR="0" lvl="3" indent="-293369" algn="l" rtl="0">
              <a:lnSpc>
                <a:spcPct val="100000"/>
              </a:lnSpc>
              <a:spcBef>
                <a:spcPts val="100"/>
              </a:spcBef>
              <a:spcAft>
                <a:spcPts val="0"/>
              </a:spcAft>
              <a:buClr>
                <a:schemeClr val="accent4"/>
              </a:buClr>
              <a:buSzPts val="1020"/>
              <a:buFont typeface="Merriweather Sans"/>
              <a:buChar char="▪"/>
              <a:defRPr sz="1200" b="0" i="0" u="none" strike="noStrike" cap="none">
                <a:solidFill>
                  <a:schemeClr val="accent1"/>
                </a:solidFill>
                <a:latin typeface="Cambria"/>
                <a:ea typeface="Cambria"/>
                <a:cs typeface="Cambria"/>
                <a:sym typeface="Cambria"/>
              </a:defRPr>
            </a:lvl4pPr>
            <a:lvl5pPr marL="2286000" marR="0" lvl="4" indent="-330200" algn="l" rtl="0">
              <a:lnSpc>
                <a:spcPct val="90000"/>
              </a:lnSpc>
              <a:spcBef>
                <a:spcPts val="1200"/>
              </a:spcBef>
              <a:spcAft>
                <a:spcPts val="0"/>
              </a:spcAft>
              <a:buClr>
                <a:schemeClr val="accent2"/>
              </a:buClr>
              <a:buSzPts val="1600"/>
              <a:buFont typeface="NTR"/>
              <a:buChar char="​"/>
              <a:defRPr sz="1600" b="0" i="1" u="none" strike="noStrike" cap="none">
                <a:solidFill>
                  <a:schemeClr val="accent2"/>
                </a:solidFill>
                <a:latin typeface="Cambria"/>
                <a:ea typeface="Cambria"/>
                <a:cs typeface="Cambria"/>
                <a:sym typeface="Cambria"/>
              </a:defRPr>
            </a:lvl5pPr>
            <a:lvl6pPr marL="2743200" marR="0" lvl="5" indent="-292100" algn="l" rtl="0">
              <a:lnSpc>
                <a:spcPct val="90000"/>
              </a:lnSpc>
              <a:spcBef>
                <a:spcPts val="1200"/>
              </a:spcBef>
              <a:spcAft>
                <a:spcPts val="0"/>
              </a:spcAft>
              <a:buClr>
                <a:schemeClr val="accent6"/>
              </a:buClr>
              <a:buSzPts val="1000"/>
              <a:buFont typeface="NTR"/>
              <a:buChar char="​"/>
              <a:defRPr sz="1000" b="1" i="0" u="none" strike="noStrike" cap="none">
                <a:solidFill>
                  <a:schemeClr val="accent6"/>
                </a:solidFill>
                <a:latin typeface="Cambria"/>
                <a:ea typeface="Cambria"/>
                <a:cs typeface="Cambria"/>
                <a:sym typeface="Cambria"/>
              </a:defRPr>
            </a:lvl6pPr>
            <a:lvl7pPr marL="3200400" marR="0" lvl="6" indent="-228600" algn="l" rtl="0">
              <a:lnSpc>
                <a:spcPct val="90000"/>
              </a:lnSpc>
              <a:spcBef>
                <a:spcPts val="375"/>
              </a:spcBef>
              <a:spcAft>
                <a:spcPts val="0"/>
              </a:spcAft>
              <a:buClr>
                <a:schemeClr val="accent3"/>
              </a:buClr>
              <a:buSzPts val="1000"/>
              <a:buFont typeface="Cambria"/>
              <a:buNone/>
              <a:defRPr sz="1000" b="0" i="0" u="none" strike="noStrike" cap="none">
                <a:solidFill>
                  <a:schemeClr val="accent2"/>
                </a:solidFill>
                <a:latin typeface="Cambria"/>
                <a:ea typeface="Cambria"/>
                <a:cs typeface="Cambria"/>
                <a:sym typeface="Cambria"/>
              </a:defRPr>
            </a:lvl7pPr>
            <a:lvl8pPr marL="3657600" marR="0" lvl="7" indent="-228600" algn="l" rtl="0">
              <a:lnSpc>
                <a:spcPct val="90000"/>
              </a:lnSpc>
              <a:spcBef>
                <a:spcPts val="375"/>
              </a:spcBef>
              <a:spcAft>
                <a:spcPts val="0"/>
              </a:spcAft>
              <a:buClr>
                <a:schemeClr val="accent4"/>
              </a:buClr>
              <a:buSzPts val="800"/>
              <a:buFont typeface="Cambria"/>
              <a:buNone/>
              <a:defRPr sz="800" b="0" i="0" u="none" strike="noStrike" cap="none">
                <a:solidFill>
                  <a:schemeClr val="dk1"/>
                </a:solidFill>
                <a:latin typeface="Cambria"/>
                <a:ea typeface="Cambria"/>
                <a:cs typeface="Cambria"/>
                <a:sym typeface="Cambria"/>
              </a:defRPr>
            </a:lvl8pPr>
            <a:lvl9pPr marL="4114800" marR="0" lvl="8" indent="-295275" algn="l" rtl="0">
              <a:lnSpc>
                <a:spcPct val="90000"/>
              </a:lnSpc>
              <a:spcBef>
                <a:spcPts val="375"/>
              </a:spcBef>
              <a:spcAft>
                <a:spcPts val="0"/>
              </a:spcAft>
              <a:buClr>
                <a:schemeClr val="dk1"/>
              </a:buClr>
              <a:buSzPts val="1050"/>
              <a:buFont typeface="NTR"/>
              <a:buChar char="​"/>
              <a:defRPr sz="1050" b="0" i="1" u="none" strike="noStrike" cap="none">
                <a:solidFill>
                  <a:schemeClr val="dk1"/>
                </a:solidFill>
                <a:latin typeface="Cambria"/>
                <a:ea typeface="Cambria"/>
                <a:cs typeface="Cambria"/>
                <a:sym typeface="Cambria"/>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7"/>
        <p:cNvGrpSpPr/>
        <p:nvPr/>
      </p:nvGrpSpPr>
      <p:grpSpPr>
        <a:xfrm>
          <a:off x="0" y="0"/>
          <a:ext cx="0" cy="0"/>
          <a:chOff x="0" y="0"/>
          <a:chExt cx="0" cy="0"/>
        </a:xfrm>
      </p:grpSpPr>
      <p:pic>
        <p:nvPicPr>
          <p:cNvPr id="48" name="Google Shape;48;p83"/>
          <p:cNvPicPr preferRelativeResize="0"/>
          <p:nvPr/>
        </p:nvPicPr>
        <p:blipFill rotWithShape="1">
          <a:blip r:embed="rId3">
            <a:alphaModFix/>
          </a:blip>
          <a:srcRect/>
          <a:stretch/>
        </p:blipFill>
        <p:spPr>
          <a:xfrm>
            <a:off x="681053" y="439716"/>
            <a:ext cx="5306171" cy="1089329"/>
          </a:xfrm>
          <a:prstGeom prst="rect">
            <a:avLst/>
          </a:prstGeom>
          <a:noFill/>
          <a:ln>
            <a:noFill/>
          </a:ln>
        </p:spPr>
      </p:pic>
      <p:sp>
        <p:nvSpPr>
          <p:cNvPr id="49" name="Google Shape;49;p8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D88A2"/>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D88A2"/>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D88A2"/>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D88A2"/>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D88A2"/>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D88A2"/>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D88A2"/>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D88A2"/>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D88A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6" r:id="rId4"/>
    <p:sldLayoutId id="2147483675"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1053" y="439716"/>
            <a:ext cx="5306171" cy="1089329"/>
          </a:xfrm>
          <a:prstGeom prst="rect">
            <a:avLst/>
          </a:prstGeom>
        </p:spPr>
      </p:pic>
      <p:sp>
        <p:nvSpPr>
          <p:cNvPr id="3" name="Slide Number Placeholder 2"/>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dirty="0"/>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63"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166120"/>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1053" y="439716"/>
            <a:ext cx="5306171" cy="1089329"/>
          </a:xfrm>
          <a:prstGeom prst="rect">
            <a:avLst/>
          </a:prstGeom>
        </p:spPr>
      </p:pic>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77"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DB8D07-76CB-48DB-8F4E-DAFF92D0E3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C7C90F-BD15-4F2C-BCAB-F1F8B3D60F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FED850-AC58-4E0C-BB9E-DEAEEC7E74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D1E69-64CF-41B4-B4B1-B7E4CDEF97AD}" type="datetimeFigureOut">
              <a:rPr lang="en-US" smtClean="0"/>
              <a:t>10/19/2022</a:t>
            </a:fld>
            <a:endParaRPr lang="en-US"/>
          </a:p>
        </p:txBody>
      </p:sp>
      <p:sp>
        <p:nvSpPr>
          <p:cNvPr id="5" name="Footer Placeholder 4">
            <a:extLst>
              <a:ext uri="{FF2B5EF4-FFF2-40B4-BE49-F238E27FC236}">
                <a16:creationId xmlns:a16="http://schemas.microsoft.com/office/drawing/2014/main" id="{70BDDAA0-1486-4FCE-B1A4-A7FE8B2F4D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3EB021-3562-4760-B02D-81933CB159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ACEC7-6E8B-40EB-8749-8B8AF6D74BA5}" type="slidenum">
              <a:rPr lang="en-US" smtClean="0"/>
              <a:t>‹#›</a:t>
            </a:fld>
            <a:endParaRPr lang="en-US"/>
          </a:p>
        </p:txBody>
      </p:sp>
    </p:spTree>
    <p:extLst>
      <p:ext uri="{BB962C8B-B14F-4D97-AF65-F5344CB8AC3E}">
        <p14:creationId xmlns:p14="http://schemas.microsoft.com/office/powerpoint/2010/main" val="3865377634"/>
      </p:ext>
    </p:extLst>
  </p:cSld>
  <p:clrMap bg1="lt1" tx1="dk1" bg2="lt2" tx2="dk2" accent1="accent1" accent2="accent2" accent3="accent3" accent4="accent4" accent5="accent5" accent6="accent6" hlink="hlink" folHlink="folHlink"/>
  <p:sldLayoutIdLst>
    <p:sldLayoutId id="2147483654"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mailto:facsenate@mst.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body" idx="1"/>
          </p:nvPr>
        </p:nvSpPr>
        <p:spPr>
          <a:xfrm>
            <a:off x="2057971" y="2144530"/>
            <a:ext cx="6972300" cy="264175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3B49"/>
              </a:buClr>
              <a:buSzPts val="5000"/>
              <a:buNone/>
            </a:pPr>
            <a:r>
              <a:rPr lang="en"/>
              <a:t>Faculty Senate Meeting</a:t>
            </a:r>
            <a:endParaRPr/>
          </a:p>
          <a:p>
            <a:pPr marL="0" lvl="0" indent="0" algn="l" rtl="0">
              <a:lnSpc>
                <a:spcPct val="100000"/>
              </a:lnSpc>
              <a:spcBef>
                <a:spcPts val="720"/>
              </a:spcBef>
              <a:spcAft>
                <a:spcPts val="0"/>
              </a:spcAft>
              <a:buClr>
                <a:srgbClr val="003B49"/>
              </a:buClr>
              <a:buSzPts val="3600"/>
              <a:buNone/>
            </a:pPr>
            <a:r>
              <a:rPr lang="en" sz="3600"/>
              <a:t>October 20, 2022</a:t>
            </a:r>
            <a:endParaRPr/>
          </a:p>
          <a:p>
            <a:pPr marL="0" lvl="0" indent="0" algn="l" rtl="0">
              <a:lnSpc>
                <a:spcPct val="100000"/>
              </a:lnSpc>
              <a:spcBef>
                <a:spcPts val="720"/>
              </a:spcBef>
              <a:spcAft>
                <a:spcPts val="0"/>
              </a:spcAft>
              <a:buClr>
                <a:srgbClr val="003B49"/>
              </a:buClr>
              <a:buSzPts val="3600"/>
              <a:buNone/>
            </a:pP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6db02d0b30_0_20"/>
          <p:cNvSpPr txBox="1">
            <a:spLocks noGrp="1"/>
          </p:cNvSpPr>
          <p:nvPr>
            <p:ph type="body" idx="1"/>
          </p:nvPr>
        </p:nvSpPr>
        <p:spPr>
          <a:xfrm>
            <a:off x="890674" y="2142600"/>
            <a:ext cx="10375800" cy="3565200"/>
          </a:xfrm>
          <a:prstGeom prst="rect">
            <a:avLst/>
          </a:prstGeom>
          <a:noFill/>
          <a:ln>
            <a:noFill/>
          </a:ln>
        </p:spPr>
        <p:txBody>
          <a:bodyPr spcFirstLastPara="1" wrap="square" lIns="121900" tIns="60925" rIns="121900" bIns="60925" anchor="t" anchorCtr="0">
            <a:noAutofit/>
          </a:bodyPr>
          <a:lstStyle/>
          <a:p>
            <a:pPr marL="457200" lvl="0" indent="-457200" algn="l" rtl="0">
              <a:spcBef>
                <a:spcPts val="0"/>
              </a:spcBef>
              <a:spcAft>
                <a:spcPts val="0"/>
              </a:spcAft>
              <a:buClr>
                <a:srgbClr val="509E2F"/>
              </a:buClr>
              <a:buSzPts val="3200"/>
              <a:buFont typeface="Merriweather Sans"/>
              <a:buChar char="&gt;"/>
            </a:pPr>
            <a:r>
              <a:rPr lang="en"/>
              <a:t>COACHE survey will be happening this coming Spring</a:t>
            </a:r>
            <a:endParaRPr/>
          </a:p>
          <a:p>
            <a:pPr marL="457200" lvl="0" indent="-457200" algn="l" rtl="0">
              <a:spcBef>
                <a:spcPts val="600"/>
              </a:spcBef>
              <a:spcAft>
                <a:spcPts val="0"/>
              </a:spcAft>
              <a:buClr>
                <a:srgbClr val="509E2F"/>
              </a:buClr>
              <a:buSzPts val="3200"/>
              <a:buFont typeface="Merriweather Sans"/>
              <a:buChar char="&gt;"/>
            </a:pPr>
            <a:r>
              <a:rPr lang="en"/>
              <a:t>FRRC reboot as possible task force</a:t>
            </a:r>
            <a:endParaRPr/>
          </a:p>
          <a:p>
            <a:pPr marL="457200" lvl="0" indent="-457200" algn="l" rtl="0">
              <a:spcBef>
                <a:spcPts val="600"/>
              </a:spcBef>
              <a:spcAft>
                <a:spcPts val="0"/>
              </a:spcAft>
              <a:buClr>
                <a:srgbClr val="509E2F"/>
              </a:buClr>
              <a:buSzPts val="3200"/>
              <a:buFont typeface="Merriweather Sans"/>
              <a:buChar char="&gt;"/>
            </a:pPr>
            <a:r>
              <a:rPr lang="en"/>
              <a:t>Library Dean search starting soon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6db02d0b30_0_25"/>
          <p:cNvSpPr txBox="1">
            <a:spLocks noGrp="1"/>
          </p:cNvSpPr>
          <p:nvPr>
            <p:ph type="body" idx="1"/>
          </p:nvPr>
        </p:nvSpPr>
        <p:spPr>
          <a:xfrm>
            <a:off x="895675" y="1842048"/>
            <a:ext cx="5187600" cy="1289100"/>
          </a:xfrm>
          <a:prstGeom prst="rect">
            <a:avLst/>
          </a:prstGeom>
          <a:noFill/>
          <a:ln>
            <a:noFill/>
          </a:ln>
        </p:spPr>
        <p:txBody>
          <a:bodyPr spcFirstLastPara="1" wrap="square" lIns="121900" tIns="60925" rIns="121900" bIns="60925" anchor="t" anchorCtr="0">
            <a:normAutofit/>
          </a:bodyPr>
          <a:lstStyle/>
          <a:p>
            <a:pPr marL="0" lvl="0" indent="0" algn="l" rtl="0">
              <a:lnSpc>
                <a:spcPct val="100000"/>
              </a:lnSpc>
              <a:spcBef>
                <a:spcPts val="0"/>
              </a:spcBef>
              <a:spcAft>
                <a:spcPts val="0"/>
              </a:spcAft>
              <a:buClr>
                <a:srgbClr val="003B49"/>
              </a:buClr>
              <a:buSzPts val="6700"/>
              <a:buNone/>
            </a:pPr>
            <a:r>
              <a:rPr lang="en"/>
              <a:t>Questions?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5"/>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IV.	Campus Reports</a:t>
            </a:r>
            <a:endParaRPr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	Staff Council</a:t>
            </a:r>
            <a:endParaRPr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r>
              <a:rPr lang="en" sz="3600" dirty="0">
                <a:solidFill>
                  <a:srgbClr val="FF0000"/>
                </a:solidFill>
                <a:latin typeface="Arial"/>
                <a:ea typeface="Arial"/>
                <a:cs typeface="Arial"/>
                <a:sym typeface="Arial"/>
              </a:rPr>
              <a:t>	</a:t>
            </a:r>
            <a:r>
              <a:rPr lang="en" sz="3600" dirty="0">
                <a:solidFill>
                  <a:srgbClr val="003B49"/>
                </a:solidFill>
                <a:latin typeface="Arial"/>
                <a:ea typeface="Arial"/>
                <a:cs typeface="Arial"/>
                <a:sym typeface="Arial"/>
              </a:rPr>
              <a:t>M. Fowler</a:t>
            </a:r>
          </a:p>
          <a:p>
            <a:pPr marL="858838" lvl="1" indent="-858838" algn="l" rtl="0">
              <a:lnSpc>
                <a:spcPct val="100000"/>
              </a:lnSpc>
              <a:spcBef>
                <a:spcPts val="0"/>
              </a:spcBef>
              <a:spcAft>
                <a:spcPts val="0"/>
              </a:spcAft>
              <a:buClr>
                <a:srgbClr val="003B49"/>
              </a:buClr>
              <a:buSzPts val="3600"/>
              <a:buNone/>
            </a:pPr>
            <a:r>
              <a:rPr lang="en" sz="3600" dirty="0">
                <a:solidFill>
                  <a:srgbClr val="003B49"/>
                </a:solidFill>
              </a:rPr>
              <a:t>	</a:t>
            </a:r>
            <a:r>
              <a:rPr lang="en" sz="2800" dirty="0">
                <a:solidFill>
                  <a:srgbClr val="003B49"/>
                </a:solidFill>
              </a:rPr>
              <a:t>(No Report)</a:t>
            </a:r>
            <a:r>
              <a:rPr lang="en" sz="2800" dirty="0">
                <a:solidFill>
                  <a:srgbClr val="003B49"/>
                </a:solidFill>
                <a:latin typeface="Arial"/>
                <a:ea typeface="Arial"/>
                <a:cs typeface="Arial"/>
                <a:sym typeface="Arial"/>
              </a:rPr>
              <a:t>	</a:t>
            </a:r>
            <a:endParaRPr sz="3600" dirty="0">
              <a:latin typeface="Arial"/>
              <a:ea typeface="Arial"/>
              <a:cs typeface="Arial"/>
              <a:sym typeface="Arial"/>
            </a:endParaRPr>
          </a:p>
        </p:txBody>
      </p:sp>
      <p:sp>
        <p:nvSpPr>
          <p:cNvPr id="168" name="Google Shape;168;p15"/>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IV.	Campus Reports</a:t>
            </a:r>
            <a:endParaRPr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B.	Student Council</a:t>
            </a:r>
            <a:endParaRPr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W. Retzlaff</a:t>
            </a:r>
            <a:endParaRPr dirty="0"/>
          </a:p>
          <a:p>
            <a:pPr marL="858838" lvl="1" indent="-858838" algn="l" rtl="0">
              <a:lnSpc>
                <a:spcPct val="100000"/>
              </a:lnSpc>
              <a:spcBef>
                <a:spcPts val="560"/>
              </a:spcBef>
              <a:spcAft>
                <a:spcPts val="0"/>
              </a:spcAft>
              <a:buClr>
                <a:srgbClr val="003B49"/>
              </a:buClr>
              <a:buSzPts val="2800"/>
              <a:buNone/>
            </a:pPr>
            <a:r>
              <a:rPr lang="en" sz="2800" dirty="0">
                <a:solidFill>
                  <a:srgbClr val="003B49"/>
                </a:solidFill>
                <a:latin typeface="Arial"/>
                <a:ea typeface="Arial"/>
                <a:cs typeface="Arial"/>
                <a:sym typeface="Arial"/>
              </a:rPr>
              <a:t>				</a:t>
            </a:r>
            <a:endParaRPr dirty="0"/>
          </a:p>
          <a:p>
            <a:pPr marL="858838" lvl="1" indent="-858838" algn="l" rtl="0">
              <a:lnSpc>
                <a:spcPct val="100000"/>
              </a:lnSpc>
              <a:spcBef>
                <a:spcPts val="560"/>
              </a:spcBef>
              <a:spcAft>
                <a:spcPts val="0"/>
              </a:spcAft>
              <a:buClr>
                <a:srgbClr val="003B49"/>
              </a:buClr>
              <a:buSzPts val="2800"/>
              <a:buNone/>
            </a:pPr>
            <a:r>
              <a:rPr lang="en" sz="2800" dirty="0">
                <a:solidFill>
                  <a:srgbClr val="003B49"/>
                </a:solidFill>
                <a:latin typeface="Arial"/>
                <a:ea typeface="Arial"/>
                <a:cs typeface="Arial"/>
                <a:sym typeface="Arial"/>
              </a:rPr>
              <a:t>		</a:t>
            </a:r>
            <a:endParaRPr dirty="0"/>
          </a:p>
          <a:p>
            <a:pPr marL="6350" lvl="0" indent="-6350" algn="l" rtl="0">
              <a:lnSpc>
                <a:spcPct val="100000"/>
              </a:lnSpc>
              <a:spcBef>
                <a:spcPts val="720"/>
              </a:spcBef>
              <a:spcAft>
                <a:spcPts val="0"/>
              </a:spcAft>
              <a:buClr>
                <a:srgbClr val="509E2F"/>
              </a:buClr>
              <a:buSzPts val="3600"/>
              <a:buNone/>
            </a:pPr>
            <a:endParaRPr sz="3600" dirty="0">
              <a:latin typeface="Arial"/>
              <a:ea typeface="Arial"/>
              <a:cs typeface="Arial"/>
              <a:sym typeface="Arial"/>
            </a:endParaRPr>
          </a:p>
        </p:txBody>
      </p:sp>
      <p:sp>
        <p:nvSpPr>
          <p:cNvPr id="174" name="Google Shape;174;p1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DB8438-F785-4C00-BBED-6C33971BF8AD}"/>
              </a:ext>
            </a:extLst>
          </p:cNvPr>
          <p:cNvSpPr>
            <a:spLocks noGrp="1"/>
          </p:cNvSpPr>
          <p:nvPr>
            <p:ph type="body" sz="quarter" idx="13"/>
          </p:nvPr>
        </p:nvSpPr>
        <p:spPr>
          <a:xfrm>
            <a:off x="1620253" y="1790002"/>
            <a:ext cx="8903368" cy="4731114"/>
          </a:xfrm>
        </p:spPr>
        <p:txBody>
          <a:bodyPr>
            <a:normAutofit/>
          </a:bodyPr>
          <a:lstStyle/>
          <a:p>
            <a:pPr marL="342900" marR="0" lvl="0" indent="-342900">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3 Biggest Concerns on Campus</a:t>
            </a:r>
          </a:p>
          <a:p>
            <a:pPr marL="800100" lvl="1" indent="-342900">
              <a:spcBef>
                <a:spcPts val="0"/>
              </a:spcBef>
              <a:buFont typeface="Calibri" panose="020F0502020204030204" pitchFamily="34" charset="0"/>
              <a:buChar char="-"/>
            </a:pPr>
            <a:r>
              <a:rPr lang="en-US" sz="2600" dirty="0">
                <a:latin typeface="Calibri" panose="020F0502020204030204" pitchFamily="34" charset="0"/>
                <a:ea typeface="Calibri" panose="020F0502020204030204" pitchFamily="34" charset="0"/>
              </a:rPr>
              <a:t>Differential Tuition Model</a:t>
            </a:r>
          </a:p>
          <a:p>
            <a:pPr marL="800100" lvl="1" indent="-342900">
              <a:spcBef>
                <a:spcPts val="0"/>
              </a:spcBef>
              <a:buFont typeface="Calibri" panose="020F0502020204030204" pitchFamily="34" charset="0"/>
              <a:buChar char="-"/>
            </a:pPr>
            <a:r>
              <a:rPr lang="en-US" sz="2600" dirty="0">
                <a:latin typeface="Calibri" panose="020F0502020204030204" pitchFamily="34" charset="0"/>
                <a:ea typeface="Times New Roman" panose="02020603050405020304" pitchFamily="18" charset="0"/>
              </a:rPr>
              <a:t>S&amp;T expansion vs. quality of education</a:t>
            </a:r>
          </a:p>
          <a:p>
            <a:pPr marL="800100" lvl="1" indent="-342900">
              <a:spcBef>
                <a:spcPts val="0"/>
              </a:spcBef>
              <a:buFont typeface="Calibri" panose="020F0502020204030204" pitchFamily="34" charset="0"/>
              <a:buChar char="-"/>
            </a:pPr>
            <a:r>
              <a:rPr lang="en-US" sz="2600" dirty="0">
                <a:latin typeface="Calibri" panose="020F0502020204030204" pitchFamily="34" charset="0"/>
                <a:ea typeface="Times New Roman" panose="02020603050405020304" pitchFamily="18" charset="0"/>
              </a:rPr>
              <a:t>Teacher evaluations (CET)</a:t>
            </a:r>
          </a:p>
          <a:p>
            <a:pPr marL="342900" marR="0" lvl="0" indent="-342900">
              <a:spcBef>
                <a:spcPts val="0"/>
              </a:spcBef>
              <a:spcAft>
                <a:spcPts val="0"/>
              </a:spcAft>
              <a:buFont typeface="Calibri" panose="020F0502020204030204" pitchFamily="34" charset="0"/>
              <a:buChar char="-"/>
            </a:pPr>
            <a:r>
              <a:rPr lang="en-US" sz="2800">
                <a:effectLst/>
                <a:latin typeface="Calibri" panose="020F0502020204030204" pitchFamily="34" charset="0"/>
                <a:ea typeface="Times New Roman" panose="02020603050405020304" pitchFamily="18" charset="0"/>
              </a:rPr>
              <a:t>Planning leadership </a:t>
            </a:r>
            <a:r>
              <a:rPr lang="en-US" sz="2800" dirty="0">
                <a:effectLst/>
                <a:latin typeface="Calibri" panose="020F0502020204030204" pitchFamily="34" charset="0"/>
                <a:ea typeface="Times New Roman" panose="02020603050405020304" pitchFamily="18" charset="0"/>
              </a:rPr>
              <a:t>curriculum for 2023-2024</a:t>
            </a:r>
            <a:endParaRPr lang="en-US" sz="2800" dirty="0">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800" dirty="0">
                <a:effectLst/>
                <a:latin typeface="Calibri" panose="020F0502020204030204" pitchFamily="34" charset="0"/>
                <a:ea typeface="Times New Roman" panose="02020603050405020304" pitchFamily="18" charset="0"/>
              </a:rPr>
              <a:t>General </a:t>
            </a:r>
            <a:r>
              <a:rPr lang="en-US" sz="2800" dirty="0">
                <a:latin typeface="Calibri" panose="020F0502020204030204" pitchFamily="34" charset="0"/>
                <a:ea typeface="Times New Roman" panose="02020603050405020304" pitchFamily="18" charset="0"/>
              </a:rPr>
              <a:t>Body</a:t>
            </a:r>
            <a:r>
              <a:rPr lang="en-US" sz="2800" dirty="0">
                <a:effectLst/>
                <a:latin typeface="Calibri" panose="020F0502020204030204" pitchFamily="34" charset="0"/>
                <a:ea typeface="Times New Roman" panose="02020603050405020304" pitchFamily="18" charset="0"/>
              </a:rPr>
              <a:t> Meeting </a:t>
            </a:r>
            <a:r>
              <a:rPr lang="en-US" sz="2800" dirty="0">
                <a:latin typeface="Calibri" panose="020F0502020204030204" pitchFamily="34" charset="0"/>
                <a:ea typeface="Times New Roman" panose="02020603050405020304" pitchFamily="18" charset="0"/>
              </a:rPr>
              <a:t>week of October 25th</a:t>
            </a:r>
            <a:endParaRPr lang="en-US" sz="2600" b="1"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51620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7"/>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IV.	Campus Reports</a:t>
            </a:r>
            <a:endParaRPr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C.	Council of Graduate Students</a:t>
            </a:r>
            <a:endParaRPr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Manoj Twarakavi </a:t>
            </a:r>
            <a:r>
              <a:rPr lang="en" sz="2800" dirty="0">
                <a:solidFill>
                  <a:srgbClr val="003B49"/>
                </a:solidFill>
                <a:latin typeface="Arial"/>
                <a:ea typeface="Arial"/>
                <a:cs typeface="Arial"/>
                <a:sym typeface="Arial"/>
              </a:rPr>
              <a:t>	</a:t>
            </a:r>
          </a:p>
          <a:p>
            <a:pPr marL="858838" lvl="1" indent="-858838" algn="l" rtl="0">
              <a:lnSpc>
                <a:spcPct val="100000"/>
              </a:lnSpc>
              <a:spcBef>
                <a:spcPts val="720"/>
              </a:spcBef>
              <a:spcAft>
                <a:spcPts val="0"/>
              </a:spcAft>
              <a:buClr>
                <a:srgbClr val="003B49"/>
              </a:buClr>
              <a:buSzPts val="3600"/>
              <a:buNone/>
            </a:pPr>
            <a:r>
              <a:rPr lang="en" sz="2800" dirty="0">
                <a:solidFill>
                  <a:srgbClr val="003B49"/>
                </a:solidFill>
              </a:rPr>
              <a:t>	(No Report)</a:t>
            </a:r>
            <a:r>
              <a:rPr lang="en" sz="2800" dirty="0">
                <a:solidFill>
                  <a:srgbClr val="003B49"/>
                </a:solidFill>
                <a:latin typeface="Arial"/>
                <a:ea typeface="Arial"/>
                <a:cs typeface="Arial"/>
                <a:sym typeface="Arial"/>
              </a:rPr>
              <a:t>		</a:t>
            </a:r>
            <a:endParaRPr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r>
              <a:rPr lang="en" sz="2800" dirty="0">
                <a:solidFill>
                  <a:srgbClr val="003B49"/>
                </a:solidFill>
                <a:latin typeface="Arial"/>
                <a:ea typeface="Arial"/>
                <a:cs typeface="Arial"/>
                <a:sym typeface="Arial"/>
              </a:rPr>
              <a:t>	</a:t>
            </a:r>
            <a:endParaRPr dirty="0"/>
          </a:p>
          <a:p>
            <a:pPr marL="858838" lvl="1" indent="-858838" algn="l" rtl="0">
              <a:lnSpc>
                <a:spcPct val="100000"/>
              </a:lnSpc>
              <a:spcBef>
                <a:spcPts val="560"/>
              </a:spcBef>
              <a:spcAft>
                <a:spcPts val="0"/>
              </a:spcAft>
              <a:buClr>
                <a:srgbClr val="003B49"/>
              </a:buClr>
              <a:buSzPts val="2800"/>
              <a:buNone/>
            </a:pPr>
            <a:r>
              <a:rPr lang="en" sz="2800" dirty="0">
                <a:solidFill>
                  <a:srgbClr val="003B49"/>
                </a:solidFill>
                <a:latin typeface="Arial"/>
                <a:ea typeface="Arial"/>
                <a:cs typeface="Arial"/>
                <a:sym typeface="Arial"/>
              </a:rPr>
              <a:t>		</a:t>
            </a:r>
            <a:endParaRPr dirty="0"/>
          </a:p>
          <a:p>
            <a:pPr marL="6350" lvl="0" indent="-6350" algn="l" rtl="0">
              <a:lnSpc>
                <a:spcPct val="100000"/>
              </a:lnSpc>
              <a:spcBef>
                <a:spcPts val="720"/>
              </a:spcBef>
              <a:spcAft>
                <a:spcPts val="0"/>
              </a:spcAft>
              <a:buClr>
                <a:srgbClr val="509E2F"/>
              </a:buClr>
              <a:buSzPts val="3600"/>
              <a:buNone/>
            </a:pPr>
            <a:endParaRPr sz="3600" dirty="0">
              <a:latin typeface="Arial"/>
              <a:ea typeface="Arial"/>
              <a:cs typeface="Arial"/>
              <a:sym typeface="Arial"/>
            </a:endParaRPr>
          </a:p>
        </p:txBody>
      </p:sp>
      <p:sp>
        <p:nvSpPr>
          <p:cNvPr id="180" name="Google Shape;180;p17"/>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8"/>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a:latin typeface="Arial"/>
                <a:ea typeface="Arial"/>
                <a:cs typeface="Arial"/>
                <a:sym typeface="Arial"/>
              </a:rPr>
              <a:t>V.	Special Topic</a:t>
            </a:r>
            <a:endParaRPr/>
          </a:p>
          <a:p>
            <a:pPr marL="858838" lvl="1" indent="-858838" algn="l" rtl="0">
              <a:lnSpc>
                <a:spcPct val="100000"/>
              </a:lnSpc>
              <a:spcBef>
                <a:spcPts val="640"/>
              </a:spcBef>
              <a:spcAft>
                <a:spcPts val="0"/>
              </a:spcAft>
              <a:buClr>
                <a:srgbClr val="003B49"/>
              </a:buClr>
              <a:buSzPts val="3200"/>
              <a:buNone/>
            </a:pPr>
            <a:r>
              <a:rPr lang="en" sz="3200">
                <a:solidFill>
                  <a:srgbClr val="003B49"/>
                </a:solidFill>
                <a:latin typeface="Arial"/>
                <a:ea typeface="Arial"/>
                <a:cs typeface="Arial"/>
                <a:sym typeface="Arial"/>
              </a:rPr>
              <a:t>	Missouri S&amp;T ADVANCE Grant</a:t>
            </a:r>
            <a:endParaRPr/>
          </a:p>
          <a:p>
            <a:pPr marL="858838" lvl="1" indent="-858838" algn="l" rtl="0">
              <a:lnSpc>
                <a:spcPct val="100000"/>
              </a:lnSpc>
              <a:spcBef>
                <a:spcPts val="640"/>
              </a:spcBef>
              <a:spcAft>
                <a:spcPts val="0"/>
              </a:spcAft>
              <a:buClr>
                <a:srgbClr val="003B49"/>
              </a:buClr>
              <a:buSzPts val="3200"/>
              <a:buNone/>
            </a:pPr>
            <a:r>
              <a:rPr lang="en" sz="3200">
                <a:solidFill>
                  <a:srgbClr val="003B49"/>
                </a:solidFill>
                <a:latin typeface="Arial"/>
                <a:ea typeface="Arial"/>
                <a:cs typeface="Arial"/>
                <a:sym typeface="Arial"/>
              </a:rPr>
              <a:t>		J. </a:t>
            </a:r>
            <a:r>
              <a:rPr lang="en" sz="3200">
                <a:solidFill>
                  <a:srgbClr val="003B49"/>
                </a:solidFill>
              </a:rPr>
              <a:t>Cundiff</a:t>
            </a:r>
            <a:endParaRPr/>
          </a:p>
          <a:p>
            <a:pPr marL="858838" lvl="1" indent="-858838" algn="l" rtl="0">
              <a:lnSpc>
                <a:spcPct val="100000"/>
              </a:lnSpc>
              <a:spcBef>
                <a:spcPts val="560"/>
              </a:spcBef>
              <a:spcAft>
                <a:spcPts val="0"/>
              </a:spcAft>
              <a:buClr>
                <a:srgbClr val="003B49"/>
              </a:buClr>
              <a:buSzPts val="2800"/>
              <a:buNone/>
            </a:pPr>
            <a:r>
              <a:rPr lang="en" sz="2800">
                <a:solidFill>
                  <a:srgbClr val="003B49"/>
                </a:solidFill>
                <a:latin typeface="Arial"/>
                <a:ea typeface="Arial"/>
                <a:cs typeface="Arial"/>
                <a:sym typeface="Arial"/>
              </a:rPr>
              <a:t>			</a:t>
            </a:r>
            <a:endParaRPr/>
          </a:p>
          <a:p>
            <a:pPr marL="858838" lvl="1" indent="-858838" algn="l" rtl="0">
              <a:lnSpc>
                <a:spcPct val="100000"/>
              </a:lnSpc>
              <a:spcBef>
                <a:spcPts val="720"/>
              </a:spcBef>
              <a:spcAft>
                <a:spcPts val="0"/>
              </a:spcAft>
              <a:buClr>
                <a:srgbClr val="003B49"/>
              </a:buClr>
              <a:buSzPts val="3600"/>
              <a:buNone/>
            </a:pPr>
            <a:r>
              <a:rPr lang="en" sz="3600">
                <a:solidFill>
                  <a:srgbClr val="003B49"/>
                </a:solidFill>
                <a:latin typeface="Arial"/>
                <a:ea typeface="Arial"/>
                <a:cs typeface="Arial"/>
                <a:sym typeface="Arial"/>
              </a:rPr>
              <a:t>	</a:t>
            </a:r>
            <a:r>
              <a:rPr lang="en" sz="2800">
                <a:solidFill>
                  <a:srgbClr val="003B49"/>
                </a:solidFill>
                <a:latin typeface="Arial"/>
                <a:ea typeface="Arial"/>
                <a:cs typeface="Arial"/>
                <a:sym typeface="Arial"/>
              </a:rPr>
              <a:t>	</a:t>
            </a:r>
            <a:endParaRPr/>
          </a:p>
          <a:p>
            <a:pPr marL="858838" lvl="1" indent="-858838" algn="l" rtl="0">
              <a:lnSpc>
                <a:spcPct val="100000"/>
              </a:lnSpc>
              <a:spcBef>
                <a:spcPts val="560"/>
              </a:spcBef>
              <a:spcAft>
                <a:spcPts val="0"/>
              </a:spcAft>
              <a:buClr>
                <a:srgbClr val="003B49"/>
              </a:buClr>
              <a:buSzPts val="2800"/>
              <a:buNone/>
            </a:pPr>
            <a:r>
              <a:rPr lang="en" sz="2800">
                <a:solidFill>
                  <a:srgbClr val="003B49"/>
                </a:solidFill>
                <a:latin typeface="Arial"/>
                <a:ea typeface="Arial"/>
                <a:cs typeface="Arial"/>
                <a:sym typeface="Arial"/>
              </a:rPr>
              <a:t>		</a:t>
            </a:r>
            <a:endParaRPr/>
          </a:p>
          <a:p>
            <a:pPr marL="6350" lvl="0" indent="-6350" algn="l" rtl="0">
              <a:lnSpc>
                <a:spcPct val="100000"/>
              </a:lnSpc>
              <a:spcBef>
                <a:spcPts val="720"/>
              </a:spcBef>
              <a:spcAft>
                <a:spcPts val="0"/>
              </a:spcAft>
              <a:buClr>
                <a:srgbClr val="509E2F"/>
              </a:buClr>
              <a:buSzPts val="3600"/>
              <a:buNone/>
            </a:pPr>
            <a:endParaRPr sz="3600">
              <a:latin typeface="Arial"/>
              <a:ea typeface="Arial"/>
              <a:cs typeface="Arial"/>
              <a:sym typeface="Arial"/>
            </a:endParaRPr>
          </a:p>
        </p:txBody>
      </p:sp>
      <p:sp>
        <p:nvSpPr>
          <p:cNvPr id="186" name="Google Shape;186;p18"/>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7"/>
          <p:cNvSpPr txBox="1">
            <a:spLocks noGrp="1"/>
          </p:cNvSpPr>
          <p:nvPr>
            <p:ph type="title"/>
          </p:nvPr>
        </p:nvSpPr>
        <p:spPr>
          <a:xfrm>
            <a:off x="463296" y="402336"/>
            <a:ext cx="10033000" cy="1134139"/>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chemeClr val="dk1"/>
              </a:buClr>
              <a:buSzPts val="3733"/>
              <a:buFont typeface="Cambria"/>
              <a:buNone/>
            </a:pPr>
            <a:r>
              <a:rPr lang="en" sz="3733" b="1" i="0" u="none" strike="noStrike" cap="none">
                <a:solidFill>
                  <a:schemeClr val="dk1"/>
                </a:solidFill>
                <a:latin typeface="Cambria"/>
                <a:ea typeface="Cambria"/>
                <a:cs typeface="Cambria"/>
                <a:sym typeface="Cambria"/>
              </a:rPr>
              <a:t>NSF ADVANCE Adaptation: </a:t>
            </a:r>
            <a:br>
              <a:rPr lang="en" sz="3733" b="1" i="0" u="none" strike="noStrike" cap="none">
                <a:solidFill>
                  <a:schemeClr val="dk1"/>
                </a:solidFill>
                <a:latin typeface="Cambria"/>
                <a:ea typeface="Cambria"/>
                <a:cs typeface="Cambria"/>
                <a:sym typeface="Cambria"/>
              </a:rPr>
            </a:br>
            <a:r>
              <a:rPr lang="en" sz="3733" b="1" i="0" u="none" strike="noStrike" cap="none">
                <a:solidFill>
                  <a:schemeClr val="dk1"/>
                </a:solidFill>
                <a:latin typeface="Cambria"/>
                <a:ea typeface="Cambria"/>
                <a:cs typeface="Cambria"/>
                <a:sym typeface="Cambria"/>
              </a:rPr>
              <a:t>Creating a Destination of Choice at S&amp;T</a:t>
            </a:r>
            <a:endParaRPr/>
          </a:p>
        </p:txBody>
      </p:sp>
      <p:sp>
        <p:nvSpPr>
          <p:cNvPr id="192" name="Google Shape;192;p7"/>
          <p:cNvSpPr txBox="1">
            <a:spLocks noGrp="1"/>
          </p:cNvSpPr>
          <p:nvPr>
            <p:ph type="body" idx="1"/>
          </p:nvPr>
        </p:nvSpPr>
        <p:spPr>
          <a:xfrm>
            <a:off x="463296" y="1708621"/>
            <a:ext cx="10918371" cy="5834163"/>
          </a:xfrm>
          <a:prstGeom prst="rect">
            <a:avLst/>
          </a:prstGeom>
          <a:noFill/>
          <a:ln>
            <a:noFill/>
          </a:ln>
        </p:spPr>
        <p:txBody>
          <a:bodyPr spcFirstLastPara="1" wrap="square" lIns="0" tIns="45700" rIns="0" bIns="45700" anchor="t" anchorCtr="0">
            <a:noAutofit/>
          </a:bodyPr>
          <a:lstStyle/>
          <a:p>
            <a:pPr marL="0" lvl="0" indent="-169354" algn="l" rtl="0">
              <a:lnSpc>
                <a:spcPct val="90000"/>
              </a:lnSpc>
              <a:spcBef>
                <a:spcPts val="0"/>
              </a:spcBef>
              <a:spcAft>
                <a:spcPts val="0"/>
              </a:spcAft>
              <a:buClr>
                <a:schemeClr val="dk1"/>
              </a:buClr>
              <a:buSzPts val="2667"/>
              <a:buChar char="​"/>
            </a:pPr>
            <a:r>
              <a:rPr lang="en" sz="2667" b="0" i="0" u="none" strike="noStrike" cap="none">
                <a:solidFill>
                  <a:schemeClr val="dk1"/>
                </a:solidFill>
                <a:latin typeface="Cambria"/>
                <a:ea typeface="Cambria"/>
                <a:cs typeface="Cambria"/>
                <a:sym typeface="Cambria"/>
              </a:rPr>
              <a:t>What is the NSF ADVANCE program?</a:t>
            </a:r>
            <a:endParaRPr/>
          </a:p>
          <a:p>
            <a:pPr marL="380990" marR="0" lvl="0" indent="-380990" algn="l" rtl="0">
              <a:lnSpc>
                <a:spcPct val="90000"/>
              </a:lnSpc>
              <a:spcBef>
                <a:spcPts val="1100"/>
              </a:spcBef>
              <a:spcAft>
                <a:spcPts val="0"/>
              </a:spcAft>
              <a:buClr>
                <a:srgbClr val="00B050"/>
              </a:buClr>
              <a:buSzPts val="1920"/>
              <a:buFont typeface="Noto Sans Symbols"/>
              <a:buChar char="▶"/>
            </a:pPr>
            <a:r>
              <a:rPr lang="en" sz="2400" b="0" i="0" u="none" strike="noStrike" cap="none">
                <a:solidFill>
                  <a:schemeClr val="dk1"/>
                </a:solidFill>
                <a:latin typeface="Cambria"/>
                <a:ea typeface="Cambria"/>
                <a:cs typeface="Cambria"/>
                <a:sym typeface="Cambria"/>
              </a:rPr>
              <a:t>Designed to foster gender equity by identifying and eliminating organizational barriers that impede full participation and advancement of diverse faculty in academic institutions</a:t>
            </a:r>
            <a:endParaRPr/>
          </a:p>
          <a:p>
            <a:pPr marL="380990" marR="0" lvl="0" indent="-380990" algn="l" rtl="0">
              <a:lnSpc>
                <a:spcPct val="90000"/>
              </a:lnSpc>
              <a:spcBef>
                <a:spcPts val="1000"/>
              </a:spcBef>
              <a:spcAft>
                <a:spcPts val="0"/>
              </a:spcAft>
              <a:buClr>
                <a:srgbClr val="00B050"/>
              </a:buClr>
              <a:buSzPts val="1920"/>
              <a:buFont typeface="Noto Sans Symbols"/>
              <a:buChar char="▶"/>
            </a:pPr>
            <a:r>
              <a:rPr lang="en" sz="2400" b="0" i="0" u="none" strike="noStrike" cap="none">
                <a:solidFill>
                  <a:schemeClr val="dk1"/>
                </a:solidFill>
                <a:latin typeface="Cambria"/>
                <a:ea typeface="Cambria"/>
                <a:cs typeface="Cambria"/>
                <a:sym typeface="Cambria"/>
              </a:rPr>
              <a:t>ADVANCE “Adaptation” awards provide support for the adaptation and adoption of evidence-based strategies to academic institutions</a:t>
            </a:r>
            <a:endParaRPr/>
          </a:p>
          <a:p>
            <a:pPr marL="457189" marR="0" lvl="1" indent="-173038" algn="l" rtl="0">
              <a:lnSpc>
                <a:spcPct val="90000"/>
              </a:lnSpc>
              <a:spcBef>
                <a:spcPts val="2100"/>
              </a:spcBef>
              <a:spcAft>
                <a:spcPts val="0"/>
              </a:spcAft>
              <a:buClr>
                <a:srgbClr val="00B050"/>
              </a:buClr>
              <a:buSzPts val="2134"/>
              <a:buFont typeface="Cambria"/>
              <a:buNone/>
            </a:pPr>
            <a:r>
              <a:rPr lang="en" sz="2667" b="0" i="0" u="none" strike="noStrike" cap="none">
                <a:solidFill>
                  <a:schemeClr val="dk1"/>
                </a:solidFill>
                <a:latin typeface="Cambria"/>
                <a:ea typeface="Cambria"/>
                <a:cs typeface="Cambria"/>
                <a:sym typeface="Cambria"/>
              </a:rPr>
              <a:t>S&amp;T ADVANCE Team:</a:t>
            </a:r>
            <a:endParaRPr/>
          </a:p>
          <a:p>
            <a:pPr marL="611702" marR="0" lvl="1" indent="-380990" algn="l" rtl="0">
              <a:lnSpc>
                <a:spcPct val="90000"/>
              </a:lnSpc>
              <a:spcBef>
                <a:spcPts val="375"/>
              </a:spcBef>
              <a:spcAft>
                <a:spcPts val="0"/>
              </a:spcAft>
              <a:buClr>
                <a:srgbClr val="00B050"/>
              </a:buClr>
              <a:buSzPts val="1920"/>
              <a:buFont typeface="Noto Sans Symbols"/>
              <a:buChar char="▶"/>
            </a:pPr>
            <a:r>
              <a:rPr lang="en" sz="2400" b="0" i="0" u="none" strike="noStrike" cap="none">
                <a:solidFill>
                  <a:schemeClr val="dk1"/>
                </a:solidFill>
                <a:latin typeface="Cambria"/>
                <a:ea typeface="Cambria"/>
                <a:cs typeface="Cambria"/>
                <a:sym typeface="Cambria"/>
              </a:rPr>
              <a:t>PI: Jessica Cundiff</a:t>
            </a:r>
            <a:endParaRPr/>
          </a:p>
          <a:p>
            <a:pPr marL="611702" marR="0" lvl="1" indent="-380990" algn="l" rtl="0">
              <a:lnSpc>
                <a:spcPct val="90000"/>
              </a:lnSpc>
              <a:spcBef>
                <a:spcPts val="0"/>
              </a:spcBef>
              <a:spcAft>
                <a:spcPts val="0"/>
              </a:spcAft>
              <a:buClr>
                <a:srgbClr val="00B050"/>
              </a:buClr>
              <a:buSzPts val="1920"/>
              <a:buFont typeface="Noto Sans Symbols"/>
              <a:buChar char="▶"/>
            </a:pPr>
            <a:r>
              <a:rPr lang="en" sz="2400" b="0" i="0" u="none" strike="noStrike" cap="none">
                <a:solidFill>
                  <a:schemeClr val="dk1"/>
                </a:solidFill>
                <a:latin typeface="Cambria"/>
                <a:ea typeface="Cambria"/>
                <a:cs typeface="Cambria"/>
                <a:sym typeface="Cambria"/>
              </a:rPr>
              <a:t>Co-PIs: Colin Potts, Kate Drowne, Richard Brow, Robert Marley</a:t>
            </a:r>
            <a:endParaRPr/>
          </a:p>
          <a:p>
            <a:pPr marL="611702" marR="0" lvl="1" indent="-380990" algn="l" rtl="0">
              <a:lnSpc>
                <a:spcPct val="90000"/>
              </a:lnSpc>
              <a:spcBef>
                <a:spcPts val="0"/>
              </a:spcBef>
              <a:spcAft>
                <a:spcPts val="0"/>
              </a:spcAft>
              <a:buClr>
                <a:srgbClr val="00B050"/>
              </a:buClr>
              <a:buSzPts val="1920"/>
              <a:buFont typeface="Noto Sans Symbols"/>
              <a:buChar char="▶"/>
            </a:pPr>
            <a:r>
              <a:rPr lang="en" sz="2400" b="0" i="0" u="none" strike="noStrike" cap="none">
                <a:solidFill>
                  <a:schemeClr val="dk1"/>
                </a:solidFill>
                <a:latin typeface="Cambria"/>
                <a:ea typeface="Cambria"/>
                <a:cs typeface="Cambria"/>
                <a:sym typeface="Cambria"/>
              </a:rPr>
              <a:t>Senior Personnel: Daniel Reardon, Daniel Forciniti</a:t>
            </a:r>
            <a:endParaRPr sz="2400" b="0" i="0" u="none" strike="noStrike" cap="none">
              <a:solidFill>
                <a:schemeClr val="dk1"/>
              </a:solidFill>
              <a:latin typeface="Cambria"/>
              <a:ea typeface="Cambria"/>
              <a:cs typeface="Cambria"/>
              <a:sym typeface="Cambria"/>
            </a:endParaRPr>
          </a:p>
        </p:txBody>
      </p:sp>
      <p:pic>
        <p:nvPicPr>
          <p:cNvPr id="193" name="Google Shape;193;p7" descr="NSF Logo | NSF - National Science Foundation"/>
          <p:cNvPicPr preferRelativeResize="0"/>
          <p:nvPr/>
        </p:nvPicPr>
        <p:blipFill rotWithShape="1">
          <a:blip r:embed="rId3">
            <a:alphaModFix/>
          </a:blip>
          <a:srcRect/>
          <a:stretch/>
        </p:blipFill>
        <p:spPr>
          <a:xfrm>
            <a:off x="9574597" y="402335"/>
            <a:ext cx="1299635" cy="13062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8"/>
          <p:cNvSpPr txBox="1">
            <a:spLocks noGrp="1"/>
          </p:cNvSpPr>
          <p:nvPr>
            <p:ph type="title"/>
          </p:nvPr>
        </p:nvSpPr>
        <p:spPr>
          <a:xfrm>
            <a:off x="463296" y="402335"/>
            <a:ext cx="10033000" cy="755132"/>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chemeClr val="dk1"/>
              </a:buClr>
              <a:buSzPts val="3733"/>
              <a:buFont typeface="Cambria"/>
              <a:buNone/>
            </a:pPr>
            <a:r>
              <a:rPr lang="en" sz="3733" b="1" i="0" u="none" strike="noStrike" cap="none">
                <a:solidFill>
                  <a:schemeClr val="dk1"/>
                </a:solidFill>
                <a:latin typeface="Cambria"/>
                <a:ea typeface="Cambria"/>
                <a:cs typeface="Cambria"/>
                <a:sym typeface="Cambria"/>
              </a:rPr>
              <a:t>Problem Analysis at S&amp;T</a:t>
            </a:r>
            <a:endParaRPr/>
          </a:p>
        </p:txBody>
      </p:sp>
      <p:sp>
        <p:nvSpPr>
          <p:cNvPr id="199" name="Google Shape;199;p8"/>
          <p:cNvSpPr/>
          <p:nvPr/>
        </p:nvSpPr>
        <p:spPr>
          <a:xfrm>
            <a:off x="838201" y="1201011"/>
            <a:ext cx="10515600" cy="1325563"/>
          </a:xfrm>
          <a:prstGeom prst="roundRect">
            <a:avLst>
              <a:gd name="adj" fmla="val 16667"/>
            </a:avLst>
          </a:prstGeom>
          <a:solidFill>
            <a:srgbClr val="D8D8D8"/>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800"/>
              <a:buFont typeface="Arial"/>
              <a:buNone/>
            </a:pPr>
            <a:r>
              <a:rPr lang="en" sz="2800" b="0" i="0" u="none" strike="noStrike" cap="none">
                <a:solidFill>
                  <a:schemeClr val="dk1"/>
                </a:solidFill>
                <a:latin typeface="Cambria"/>
                <a:ea typeface="Cambria"/>
                <a:cs typeface="Cambria"/>
                <a:sym typeface="Cambria"/>
              </a:rPr>
              <a:t>Overarching problem:</a:t>
            </a:r>
            <a:endParaRPr/>
          </a:p>
          <a:p>
            <a:pPr marL="457189" marR="0" lvl="1" indent="0" algn="l" rtl="0">
              <a:lnSpc>
                <a:spcPct val="90000"/>
              </a:lnSpc>
              <a:spcBef>
                <a:spcPts val="0"/>
              </a:spcBef>
              <a:spcAft>
                <a:spcPts val="0"/>
              </a:spcAft>
              <a:buNone/>
            </a:pPr>
            <a:r>
              <a:rPr lang="en" sz="2400" b="0" i="0" u="none" strike="noStrike" cap="none">
                <a:solidFill>
                  <a:schemeClr val="dk1"/>
                </a:solidFill>
                <a:latin typeface="Cambria"/>
                <a:ea typeface="Cambria"/>
                <a:cs typeface="Cambria"/>
                <a:sym typeface="Cambria"/>
              </a:rPr>
              <a:t>Women, especially women of color, are underrepresented at S&amp;T across STEM faculty ranks and leadership positions, compared to US universities</a:t>
            </a:r>
            <a:endParaRPr/>
          </a:p>
        </p:txBody>
      </p:sp>
      <p:pic>
        <p:nvPicPr>
          <p:cNvPr id="200" name="Google Shape;200;p8"/>
          <p:cNvPicPr preferRelativeResize="0"/>
          <p:nvPr/>
        </p:nvPicPr>
        <p:blipFill rotWithShape="1">
          <a:blip r:embed="rId3">
            <a:alphaModFix/>
          </a:blip>
          <a:srcRect l="50871"/>
          <a:stretch/>
        </p:blipFill>
        <p:spPr>
          <a:xfrm>
            <a:off x="6401326" y="2907621"/>
            <a:ext cx="4772207" cy="3135756"/>
          </a:xfrm>
          <a:prstGeom prst="rect">
            <a:avLst/>
          </a:prstGeom>
          <a:noFill/>
          <a:ln>
            <a:noFill/>
          </a:ln>
        </p:spPr>
      </p:pic>
      <p:pic>
        <p:nvPicPr>
          <p:cNvPr id="201" name="Google Shape;201;p8"/>
          <p:cNvPicPr preferRelativeResize="0"/>
          <p:nvPr/>
        </p:nvPicPr>
        <p:blipFill rotWithShape="1">
          <a:blip r:embed="rId3">
            <a:alphaModFix/>
          </a:blip>
          <a:srcRect r="49970"/>
          <a:stretch/>
        </p:blipFill>
        <p:spPr>
          <a:xfrm>
            <a:off x="1149131" y="2907619"/>
            <a:ext cx="4859784" cy="3135757"/>
          </a:xfrm>
          <a:prstGeom prst="rect">
            <a:avLst/>
          </a:prstGeom>
          <a:noFill/>
          <a:ln>
            <a:noFill/>
          </a:ln>
        </p:spPr>
      </p:pic>
      <p:sp>
        <p:nvSpPr>
          <p:cNvPr id="202" name="Google Shape;202;p8"/>
          <p:cNvSpPr txBox="1"/>
          <p:nvPr/>
        </p:nvSpPr>
        <p:spPr>
          <a:xfrm>
            <a:off x="1485865" y="2578540"/>
            <a:ext cx="399393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400" b="1" i="0" u="none" strike="noStrike" cap="none">
                <a:solidFill>
                  <a:schemeClr val="accent1"/>
                </a:solidFill>
                <a:latin typeface="Cambria"/>
                <a:ea typeface="Cambria"/>
                <a:cs typeface="Cambria"/>
                <a:sym typeface="Cambria"/>
              </a:rPr>
              <a:t>% Women faculty in STEM</a:t>
            </a:r>
            <a:endParaRPr/>
          </a:p>
        </p:txBody>
      </p:sp>
      <p:sp>
        <p:nvSpPr>
          <p:cNvPr id="203" name="Google Shape;203;p8"/>
          <p:cNvSpPr txBox="1"/>
          <p:nvPr/>
        </p:nvSpPr>
        <p:spPr>
          <a:xfrm>
            <a:off x="6790463" y="2554600"/>
            <a:ext cx="3993931"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400" b="1" i="0" u="none" strike="noStrike" cap="none">
                <a:solidFill>
                  <a:schemeClr val="accent1"/>
                </a:solidFill>
                <a:latin typeface="Cambria"/>
                <a:ea typeface="Cambria"/>
                <a:cs typeface="Cambria"/>
                <a:sym typeface="Cambria"/>
              </a:rPr>
              <a:t>% Women faculty in Non-STEM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53"/>
          <p:cNvSpPr txBox="1">
            <a:spLocks noGrp="1"/>
          </p:cNvSpPr>
          <p:nvPr>
            <p:ph type="title"/>
          </p:nvPr>
        </p:nvSpPr>
        <p:spPr>
          <a:xfrm>
            <a:off x="463296" y="402333"/>
            <a:ext cx="10033000" cy="755904"/>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chemeClr val="dk1"/>
              </a:buClr>
              <a:buSzPts val="3733"/>
              <a:buFont typeface="Cambria"/>
              <a:buNone/>
            </a:pPr>
            <a:r>
              <a:rPr lang="en" sz="3733" b="1" i="0" u="none" strike="noStrike" cap="none">
                <a:solidFill>
                  <a:schemeClr val="dk1"/>
                </a:solidFill>
                <a:latin typeface="Cambria"/>
                <a:ea typeface="Cambria"/>
                <a:cs typeface="Cambria"/>
                <a:sym typeface="Cambria"/>
              </a:rPr>
              <a:t>Problem Analysis at S&amp;T</a:t>
            </a:r>
            <a:endParaRPr/>
          </a:p>
        </p:txBody>
      </p:sp>
      <p:sp>
        <p:nvSpPr>
          <p:cNvPr id="209" name="Google Shape;209;p53"/>
          <p:cNvSpPr/>
          <p:nvPr/>
        </p:nvSpPr>
        <p:spPr>
          <a:xfrm>
            <a:off x="1172030" y="3979409"/>
            <a:ext cx="2558143" cy="1129619"/>
          </a:xfrm>
          <a:prstGeom prst="roundRect">
            <a:avLst>
              <a:gd name="adj" fmla="val 16667"/>
            </a:avLst>
          </a:prstGeom>
          <a:gradFill>
            <a:gsLst>
              <a:gs pos="0">
                <a:srgbClr val="F8D69A"/>
              </a:gs>
              <a:gs pos="50000">
                <a:srgbClr val="EECB8D"/>
              </a:gs>
              <a:gs pos="100000">
                <a:srgbClr val="F1C778"/>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400" b="0" i="0" u="none" strike="noStrike" cap="none">
                <a:solidFill>
                  <a:schemeClr val="dk1"/>
                </a:solidFill>
                <a:latin typeface="Cambria"/>
                <a:ea typeface="Cambria"/>
                <a:cs typeface="Cambria"/>
                <a:sym typeface="Cambria"/>
              </a:rPr>
              <a:t>Chilly Climate</a:t>
            </a:r>
            <a:endParaRPr/>
          </a:p>
        </p:txBody>
      </p:sp>
      <p:sp>
        <p:nvSpPr>
          <p:cNvPr id="210" name="Google Shape;210;p53"/>
          <p:cNvSpPr/>
          <p:nvPr/>
        </p:nvSpPr>
        <p:spPr>
          <a:xfrm>
            <a:off x="4816930" y="4010934"/>
            <a:ext cx="2558143" cy="1098095"/>
          </a:xfrm>
          <a:prstGeom prst="roundRect">
            <a:avLst>
              <a:gd name="adj" fmla="val 16667"/>
            </a:avLst>
          </a:prstGeom>
          <a:gradFill>
            <a:gsLst>
              <a:gs pos="0">
                <a:srgbClr val="F8D69A"/>
              </a:gs>
              <a:gs pos="50000">
                <a:srgbClr val="EECB8D"/>
              </a:gs>
              <a:gs pos="100000">
                <a:srgbClr val="F1C778"/>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400" b="0" i="0" u="none" strike="noStrike" cap="none">
                <a:solidFill>
                  <a:schemeClr val="dk1"/>
                </a:solidFill>
                <a:latin typeface="Cambria"/>
                <a:ea typeface="Cambria"/>
                <a:cs typeface="Cambria"/>
                <a:sym typeface="Cambria"/>
              </a:rPr>
              <a:t>Gender Bias</a:t>
            </a:r>
            <a:endParaRPr/>
          </a:p>
        </p:txBody>
      </p:sp>
      <p:sp>
        <p:nvSpPr>
          <p:cNvPr id="211" name="Google Shape;211;p53"/>
          <p:cNvSpPr/>
          <p:nvPr/>
        </p:nvSpPr>
        <p:spPr>
          <a:xfrm>
            <a:off x="8592458" y="3979410"/>
            <a:ext cx="2558143" cy="1129620"/>
          </a:xfrm>
          <a:prstGeom prst="roundRect">
            <a:avLst>
              <a:gd name="adj" fmla="val 16667"/>
            </a:avLst>
          </a:prstGeom>
          <a:gradFill>
            <a:gsLst>
              <a:gs pos="0">
                <a:srgbClr val="F8D69A"/>
              </a:gs>
              <a:gs pos="50000">
                <a:srgbClr val="EECB8D"/>
              </a:gs>
              <a:gs pos="100000">
                <a:srgbClr val="F1C778"/>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400" b="0" i="0" u="none" strike="noStrike" cap="none">
                <a:solidFill>
                  <a:schemeClr val="dk1"/>
                </a:solidFill>
                <a:latin typeface="Cambria"/>
                <a:ea typeface="Cambria"/>
                <a:cs typeface="Cambria"/>
                <a:sym typeface="Cambria"/>
              </a:rPr>
              <a:t>Inequitable resource distribution</a:t>
            </a:r>
            <a:endParaRPr/>
          </a:p>
        </p:txBody>
      </p:sp>
      <p:sp>
        <p:nvSpPr>
          <p:cNvPr id="212" name="Google Shape;212;p53"/>
          <p:cNvSpPr/>
          <p:nvPr/>
        </p:nvSpPr>
        <p:spPr>
          <a:xfrm>
            <a:off x="2168979" y="3062516"/>
            <a:ext cx="564243" cy="769257"/>
          </a:xfrm>
          <a:prstGeom prst="upArrow">
            <a:avLst>
              <a:gd name="adj1" fmla="val 50000"/>
              <a:gd name="adj2" fmla="val 50000"/>
            </a:avLst>
          </a:prstGeom>
          <a:gradFill>
            <a:gsLst>
              <a:gs pos="0">
                <a:srgbClr val="F8D69A"/>
              </a:gs>
              <a:gs pos="50000">
                <a:srgbClr val="EECB8D"/>
              </a:gs>
              <a:gs pos="100000">
                <a:srgbClr val="F1C778"/>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1" b="0" i="0" u="none" strike="noStrike" cap="none">
              <a:solidFill>
                <a:schemeClr val="dk1"/>
              </a:solidFill>
              <a:latin typeface="Cambria"/>
              <a:ea typeface="Cambria"/>
              <a:cs typeface="Cambria"/>
              <a:sym typeface="Cambria"/>
            </a:endParaRPr>
          </a:p>
        </p:txBody>
      </p:sp>
      <p:sp>
        <p:nvSpPr>
          <p:cNvPr id="213" name="Google Shape;213;p53"/>
          <p:cNvSpPr/>
          <p:nvPr/>
        </p:nvSpPr>
        <p:spPr>
          <a:xfrm>
            <a:off x="5813877" y="3060136"/>
            <a:ext cx="564243" cy="769257"/>
          </a:xfrm>
          <a:prstGeom prst="upArrow">
            <a:avLst>
              <a:gd name="adj1" fmla="val 50000"/>
              <a:gd name="adj2" fmla="val 50000"/>
            </a:avLst>
          </a:prstGeom>
          <a:gradFill>
            <a:gsLst>
              <a:gs pos="0">
                <a:srgbClr val="F8D69A"/>
              </a:gs>
              <a:gs pos="50000">
                <a:srgbClr val="EECB8D"/>
              </a:gs>
              <a:gs pos="100000">
                <a:srgbClr val="F1C778"/>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1" b="0" i="0" u="none" strike="noStrike" cap="none">
              <a:solidFill>
                <a:schemeClr val="dk1"/>
              </a:solidFill>
              <a:latin typeface="Cambria"/>
              <a:ea typeface="Cambria"/>
              <a:cs typeface="Cambria"/>
              <a:sym typeface="Cambria"/>
            </a:endParaRPr>
          </a:p>
        </p:txBody>
      </p:sp>
      <p:sp>
        <p:nvSpPr>
          <p:cNvPr id="214" name="Google Shape;214;p53"/>
          <p:cNvSpPr/>
          <p:nvPr/>
        </p:nvSpPr>
        <p:spPr>
          <a:xfrm>
            <a:off x="9589407" y="3044373"/>
            <a:ext cx="564243" cy="769257"/>
          </a:xfrm>
          <a:prstGeom prst="upArrow">
            <a:avLst>
              <a:gd name="adj1" fmla="val 50000"/>
              <a:gd name="adj2" fmla="val 50000"/>
            </a:avLst>
          </a:prstGeom>
          <a:gradFill>
            <a:gsLst>
              <a:gs pos="0">
                <a:srgbClr val="F8D69A"/>
              </a:gs>
              <a:gs pos="50000">
                <a:srgbClr val="EECB8D"/>
              </a:gs>
              <a:gs pos="100000">
                <a:srgbClr val="F1C778"/>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1" b="0" i="0" u="none" strike="noStrike" cap="none">
              <a:solidFill>
                <a:schemeClr val="dk1"/>
              </a:solidFill>
              <a:latin typeface="Cambria"/>
              <a:ea typeface="Cambria"/>
              <a:cs typeface="Cambria"/>
              <a:sym typeface="Cambria"/>
            </a:endParaRPr>
          </a:p>
        </p:txBody>
      </p:sp>
      <p:sp>
        <p:nvSpPr>
          <p:cNvPr id="215" name="Google Shape;215;p53"/>
          <p:cNvSpPr/>
          <p:nvPr/>
        </p:nvSpPr>
        <p:spPr>
          <a:xfrm>
            <a:off x="838201" y="1201011"/>
            <a:ext cx="10515600" cy="1325563"/>
          </a:xfrm>
          <a:prstGeom prst="roundRect">
            <a:avLst>
              <a:gd name="adj" fmla="val 16667"/>
            </a:avLst>
          </a:prstGeom>
          <a:solidFill>
            <a:srgbClr val="D8D8D8"/>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800"/>
              <a:buFont typeface="Arial"/>
              <a:buNone/>
            </a:pPr>
            <a:r>
              <a:rPr lang="en" sz="2800" b="0" i="0" u="none" strike="noStrike" cap="none">
                <a:solidFill>
                  <a:schemeClr val="dk1"/>
                </a:solidFill>
                <a:latin typeface="Cambria"/>
                <a:ea typeface="Cambria"/>
                <a:cs typeface="Cambria"/>
                <a:sym typeface="Cambria"/>
              </a:rPr>
              <a:t>Overarching problem:</a:t>
            </a:r>
            <a:endParaRPr/>
          </a:p>
          <a:p>
            <a:pPr marL="457189" marR="0" lvl="1" indent="0" algn="l" rtl="0">
              <a:lnSpc>
                <a:spcPct val="90000"/>
              </a:lnSpc>
              <a:spcBef>
                <a:spcPts val="0"/>
              </a:spcBef>
              <a:spcAft>
                <a:spcPts val="0"/>
              </a:spcAft>
              <a:buNone/>
            </a:pPr>
            <a:r>
              <a:rPr lang="en" sz="2400" b="0" i="0" u="none" strike="noStrike" cap="none">
                <a:solidFill>
                  <a:schemeClr val="dk1"/>
                </a:solidFill>
                <a:latin typeface="Cambria"/>
                <a:ea typeface="Cambria"/>
                <a:cs typeface="Cambria"/>
                <a:sym typeface="Cambria"/>
              </a:rPr>
              <a:t>Women, especially women of color, are underrepresented at S&amp;T across STEM faculty ranks and leadership positions, compared to US universities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nodeType="withEffect">
                                  <p:stCondLst>
                                    <p:cond delay="0"/>
                                  </p:stCondLst>
                                  <p:childTnLst>
                                    <p:set>
                                      <p:cBhvr>
                                        <p:cTn id="9" dur="1" fill="hold">
                                          <p:stCondLst>
                                            <p:cond delay="0"/>
                                          </p:stCondLst>
                                        </p:cTn>
                                        <p:tgtEl>
                                          <p:spTgt spid="212"/>
                                        </p:tgtEl>
                                        <p:attrNameLst>
                                          <p:attrName>style.visibility</p:attrName>
                                        </p:attrNameLst>
                                      </p:cBhvr>
                                      <p:to>
                                        <p:strVal val="visible"/>
                                      </p:to>
                                    </p:set>
                                    <p:animEffect transition="in" filter="fade">
                                      <p:cBhvr>
                                        <p:cTn id="10" dur="500"/>
                                        <p:tgtEl>
                                          <p:spTgt spid="212"/>
                                        </p:tgtEl>
                                      </p:cBhvr>
                                    </p:animEffect>
                                  </p:childTnLst>
                                </p:cTn>
                              </p:par>
                              <p:par>
                                <p:cTn id="11" presetID="10" presetClass="entr" presetSubtype="0" fill="hold" nodeType="withEffect">
                                  <p:stCondLst>
                                    <p:cond delay="0"/>
                                  </p:stCondLst>
                                  <p:childTnLst>
                                    <p:set>
                                      <p:cBhvr>
                                        <p:cTn id="12" dur="1" fill="hold">
                                          <p:stCondLst>
                                            <p:cond delay="0"/>
                                          </p:stCondLst>
                                        </p:cTn>
                                        <p:tgtEl>
                                          <p:spTgt spid="210"/>
                                        </p:tgtEl>
                                        <p:attrNameLst>
                                          <p:attrName>style.visibility</p:attrName>
                                        </p:attrNameLst>
                                      </p:cBhvr>
                                      <p:to>
                                        <p:strVal val="visible"/>
                                      </p:to>
                                    </p:set>
                                    <p:animEffect transition="in" filter="fade">
                                      <p:cBhvr>
                                        <p:cTn id="13" dur="500"/>
                                        <p:tgtEl>
                                          <p:spTgt spid="210"/>
                                        </p:tgtEl>
                                      </p:cBhvr>
                                    </p:animEffect>
                                  </p:childTnLst>
                                </p:cTn>
                              </p:par>
                              <p:par>
                                <p:cTn id="14" presetID="10" presetClass="entr" presetSubtype="0" fill="hold" nodeType="withEffect">
                                  <p:stCondLst>
                                    <p:cond delay="0"/>
                                  </p:stCondLst>
                                  <p:childTnLst>
                                    <p:set>
                                      <p:cBhvr>
                                        <p:cTn id="15" dur="1" fill="hold">
                                          <p:stCondLst>
                                            <p:cond delay="0"/>
                                          </p:stCondLst>
                                        </p:cTn>
                                        <p:tgtEl>
                                          <p:spTgt spid="213"/>
                                        </p:tgtEl>
                                        <p:attrNameLst>
                                          <p:attrName>style.visibility</p:attrName>
                                        </p:attrNameLst>
                                      </p:cBhvr>
                                      <p:to>
                                        <p:strVal val="visible"/>
                                      </p:to>
                                    </p:set>
                                    <p:animEffect transition="in" filter="fade">
                                      <p:cBhvr>
                                        <p:cTn id="16" dur="500"/>
                                        <p:tgtEl>
                                          <p:spTgt spid="213"/>
                                        </p:tgtEl>
                                      </p:cBhvr>
                                    </p:animEffect>
                                  </p:childTnLst>
                                </p:cTn>
                              </p:par>
                              <p:par>
                                <p:cTn id="17" presetID="10" presetClass="entr" presetSubtype="0" fill="hold" nodeType="withEffect">
                                  <p:stCondLst>
                                    <p:cond delay="0"/>
                                  </p:stCondLst>
                                  <p:childTnLst>
                                    <p:set>
                                      <p:cBhvr>
                                        <p:cTn id="18" dur="1" fill="hold">
                                          <p:stCondLst>
                                            <p:cond delay="0"/>
                                          </p:stCondLst>
                                        </p:cTn>
                                        <p:tgtEl>
                                          <p:spTgt spid="211"/>
                                        </p:tgtEl>
                                        <p:attrNameLst>
                                          <p:attrName>style.visibility</p:attrName>
                                        </p:attrNameLst>
                                      </p:cBhvr>
                                      <p:to>
                                        <p:strVal val="visible"/>
                                      </p:to>
                                    </p:set>
                                    <p:animEffect transition="in" filter="fade">
                                      <p:cBhvr>
                                        <p:cTn id="19" dur="500"/>
                                        <p:tgtEl>
                                          <p:spTgt spid="211"/>
                                        </p:tgtEl>
                                      </p:cBhvr>
                                    </p:animEffect>
                                  </p:childTnLst>
                                </p:cTn>
                              </p:par>
                              <p:par>
                                <p:cTn id="20" presetID="10" presetClass="entr" presetSubtype="0" fill="hold" nodeType="withEffect">
                                  <p:stCondLst>
                                    <p:cond delay="0"/>
                                  </p:stCondLst>
                                  <p:childTnLst>
                                    <p:set>
                                      <p:cBhvr>
                                        <p:cTn id="21" dur="1" fill="hold">
                                          <p:stCondLst>
                                            <p:cond delay="0"/>
                                          </p:stCondLst>
                                        </p:cTn>
                                        <p:tgtEl>
                                          <p:spTgt spid="214"/>
                                        </p:tgtEl>
                                        <p:attrNameLst>
                                          <p:attrName>style.visibility</p:attrName>
                                        </p:attrNameLst>
                                      </p:cBhvr>
                                      <p:to>
                                        <p:strVal val="visible"/>
                                      </p:to>
                                    </p:set>
                                    <p:animEffect transition="in" filter="fade">
                                      <p:cBhvr>
                                        <p:cTn id="22"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Only Senators may debate motions</a:t>
            </a:r>
            <a:endParaRPr/>
          </a:p>
          <a:p>
            <a:pPr marL="171450" lvl="0" indent="-171450" algn="l" rtl="0">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Only Senators can vote</a:t>
            </a:r>
            <a:endParaRPr/>
          </a:p>
          <a:p>
            <a:pPr marL="171450" lvl="0" indent="-171450" algn="l" rtl="0">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If you are not a Senator, or a proxy, you cannot vote or debate </a:t>
            </a:r>
            <a:endParaRPr/>
          </a:p>
          <a:p>
            <a:pPr marL="171450" lvl="0" indent="-171450" algn="l" rtl="0">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Do not speak over someone, or out of order</a:t>
            </a:r>
            <a:endParaRPr/>
          </a:p>
          <a:p>
            <a:pPr marL="514350" lvl="1" indent="-171450" algn="l" rtl="0">
              <a:lnSpc>
                <a:spcPct val="90000"/>
              </a:lnSpc>
              <a:spcBef>
                <a:spcPts val="375"/>
              </a:spcBef>
              <a:spcAft>
                <a:spcPts val="0"/>
              </a:spcAft>
              <a:buClr>
                <a:srgbClr val="000000"/>
              </a:buClr>
              <a:buSzPts val="1800"/>
              <a:buFont typeface="Arial"/>
              <a:buChar char="•"/>
            </a:pPr>
            <a:r>
              <a:rPr lang="en" sz="1800">
                <a:solidFill>
                  <a:srgbClr val="000000"/>
                </a:solidFill>
                <a:latin typeface="Calibri"/>
                <a:ea typeface="Calibri"/>
                <a:cs typeface="Calibri"/>
                <a:sym typeface="Calibri"/>
              </a:rPr>
              <a:t>Raise your hand to speak</a:t>
            </a:r>
            <a:endParaRPr sz="1800">
              <a:solidFill>
                <a:srgbClr val="000000"/>
              </a:solidFill>
              <a:latin typeface="Calibri"/>
              <a:ea typeface="Calibri"/>
              <a:cs typeface="Calibri"/>
              <a:sym typeface="Calibri"/>
            </a:endParaRPr>
          </a:p>
          <a:p>
            <a:pPr marL="514350" lvl="1" indent="-171450" algn="l" rtl="0">
              <a:lnSpc>
                <a:spcPct val="90000"/>
              </a:lnSpc>
              <a:spcBef>
                <a:spcPts val="375"/>
              </a:spcBef>
              <a:spcAft>
                <a:spcPts val="0"/>
              </a:spcAft>
              <a:buClr>
                <a:srgbClr val="000000"/>
              </a:buClr>
              <a:buSzPts val="1800"/>
              <a:buFont typeface="Arial"/>
              <a:buChar char="•"/>
            </a:pPr>
            <a:r>
              <a:rPr lang="en" sz="1800">
                <a:solidFill>
                  <a:srgbClr val="000000"/>
                </a:solidFill>
                <a:latin typeface="Calibri"/>
                <a:ea typeface="Calibri"/>
                <a:cs typeface="Calibri"/>
                <a:sym typeface="Calibri"/>
              </a:rPr>
              <a:t>The President may call on you and then you will have the floor</a:t>
            </a:r>
            <a:endParaRPr/>
          </a:p>
          <a:p>
            <a:pPr marL="171450" lvl="0" indent="-171450" algn="l" rtl="0">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Unless you have been recognized (been told you have the floor), you may not speak</a:t>
            </a:r>
            <a:endParaRPr/>
          </a:p>
          <a:p>
            <a:pPr marL="6350" lvl="0" indent="-6350" algn="l" rtl="0">
              <a:lnSpc>
                <a:spcPct val="100000"/>
              </a:lnSpc>
              <a:spcBef>
                <a:spcPts val="720"/>
              </a:spcBef>
              <a:spcAft>
                <a:spcPts val="0"/>
              </a:spcAft>
              <a:buClr>
                <a:srgbClr val="509E2F"/>
              </a:buClr>
              <a:buSzPts val="3600"/>
              <a:buNone/>
            </a:pPr>
            <a:endParaRPr sz="3600">
              <a:solidFill>
                <a:srgbClr val="003B49"/>
              </a:solidFill>
              <a:latin typeface="Arial"/>
              <a:ea typeface="Arial"/>
              <a:cs typeface="Arial"/>
              <a:sym typeface="Arial"/>
            </a:endParaRPr>
          </a:p>
        </p:txBody>
      </p:sp>
      <p:sp>
        <p:nvSpPr>
          <p:cNvPr id="111" name="Google Shape;111;p2"/>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t>Meeting procedure</a:t>
            </a:r>
            <a:endParaRPr sz="36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4"/>
          <p:cNvSpPr txBox="1">
            <a:spLocks noGrp="1"/>
          </p:cNvSpPr>
          <p:nvPr>
            <p:ph type="title"/>
          </p:nvPr>
        </p:nvSpPr>
        <p:spPr>
          <a:xfrm>
            <a:off x="463296" y="402336"/>
            <a:ext cx="10033000" cy="755904"/>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chemeClr val="dk1"/>
              </a:buClr>
              <a:buSzPts val="3733"/>
              <a:buFont typeface="Cambria"/>
              <a:buNone/>
            </a:pPr>
            <a:r>
              <a:rPr lang="en" sz="3733" b="1" i="0" u="none" strike="noStrike" cap="none">
                <a:solidFill>
                  <a:schemeClr val="dk1"/>
                </a:solidFill>
                <a:latin typeface="Cambria"/>
                <a:ea typeface="Cambria"/>
                <a:cs typeface="Cambria"/>
                <a:sym typeface="Cambria"/>
              </a:rPr>
              <a:t>Project Objectives and Goals</a:t>
            </a:r>
            <a:endParaRPr/>
          </a:p>
        </p:txBody>
      </p:sp>
      <p:sp>
        <p:nvSpPr>
          <p:cNvPr id="221" name="Google Shape;221;p54"/>
          <p:cNvSpPr/>
          <p:nvPr/>
        </p:nvSpPr>
        <p:spPr>
          <a:xfrm>
            <a:off x="0" y="3404731"/>
            <a:ext cx="12192000" cy="2543629"/>
          </a:xfrm>
          <a:prstGeom prst="rect">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Cambria"/>
              <a:ea typeface="Cambria"/>
              <a:cs typeface="Cambria"/>
              <a:sym typeface="Cambria"/>
            </a:endParaRPr>
          </a:p>
        </p:txBody>
      </p:sp>
      <p:sp>
        <p:nvSpPr>
          <p:cNvPr id="222" name="Google Shape;222;p54"/>
          <p:cNvSpPr/>
          <p:nvPr/>
        </p:nvSpPr>
        <p:spPr>
          <a:xfrm>
            <a:off x="838200" y="1287925"/>
            <a:ext cx="10312400" cy="1838801"/>
          </a:xfrm>
          <a:prstGeom prst="roundRect">
            <a:avLst>
              <a:gd name="adj" fmla="val 16667"/>
            </a:avLst>
          </a:prstGeom>
          <a:solidFill>
            <a:srgbClr val="E1EFD8"/>
          </a:solidFill>
          <a:ln w="9525" cap="flat" cmpd="sng">
            <a:solidFill>
              <a:srgbClr val="70AD47"/>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67"/>
              <a:buFont typeface="Arial"/>
              <a:buNone/>
            </a:pPr>
            <a:r>
              <a:rPr lang="en" sz="2667" b="0" i="0" u="none" strike="noStrike" cap="none">
                <a:solidFill>
                  <a:srgbClr val="000000"/>
                </a:solidFill>
                <a:latin typeface="Cambria"/>
                <a:ea typeface="Cambria"/>
                <a:cs typeface="Cambria"/>
                <a:sym typeface="Cambria"/>
              </a:rPr>
              <a:t>Overarching Goal: </a:t>
            </a:r>
            <a:endParaRPr/>
          </a:p>
          <a:p>
            <a:pPr marL="800080" marR="0" lvl="1" indent="-342891"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Cambria"/>
                <a:ea typeface="Cambria"/>
                <a:cs typeface="Cambria"/>
                <a:sym typeface="Cambria"/>
              </a:rPr>
              <a:t>Increase representation of women (especially from underrepresented racial-ethnic groups) across faculty ranks and leadership by making S&amp;T a destination of choice where all faculty can thrive</a:t>
            </a:r>
            <a:endParaRPr/>
          </a:p>
        </p:txBody>
      </p:sp>
      <p:sp>
        <p:nvSpPr>
          <p:cNvPr id="223" name="Google Shape;223;p54"/>
          <p:cNvSpPr/>
          <p:nvPr/>
        </p:nvSpPr>
        <p:spPr>
          <a:xfrm>
            <a:off x="1650094" y="4339769"/>
            <a:ext cx="2558143" cy="1187675"/>
          </a:xfrm>
          <a:prstGeom prst="roundRect">
            <a:avLst>
              <a:gd name="adj" fmla="val 16667"/>
            </a:avLst>
          </a:prstGeom>
          <a:gradFill>
            <a:gsLst>
              <a:gs pos="0">
                <a:srgbClr val="B4D4A5"/>
              </a:gs>
              <a:gs pos="50000">
                <a:srgbClr val="A8CD97"/>
              </a:gs>
              <a:gs pos="100000">
                <a:srgbClr val="9BC985"/>
              </a:gs>
            </a:gsLst>
            <a:lin ang="5400000" scaled="0"/>
          </a:gradFill>
          <a:ln w="9525"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Cambria"/>
                <a:ea typeface="Cambria"/>
                <a:cs typeface="Cambria"/>
                <a:sym typeface="Cambria"/>
              </a:rPr>
              <a:t>Cultivate inclusive climate</a:t>
            </a:r>
            <a:endParaRPr/>
          </a:p>
        </p:txBody>
      </p:sp>
      <p:sp>
        <p:nvSpPr>
          <p:cNvPr id="224" name="Google Shape;224;p54"/>
          <p:cNvSpPr/>
          <p:nvPr/>
        </p:nvSpPr>
        <p:spPr>
          <a:xfrm>
            <a:off x="5121275" y="4371294"/>
            <a:ext cx="2558143" cy="1156151"/>
          </a:xfrm>
          <a:prstGeom prst="roundRect">
            <a:avLst>
              <a:gd name="adj" fmla="val 16667"/>
            </a:avLst>
          </a:prstGeom>
          <a:gradFill>
            <a:gsLst>
              <a:gs pos="0">
                <a:srgbClr val="B4D4A5"/>
              </a:gs>
              <a:gs pos="50000">
                <a:srgbClr val="A8CD97"/>
              </a:gs>
              <a:gs pos="100000">
                <a:srgbClr val="9BC985"/>
              </a:gs>
            </a:gsLst>
            <a:lin ang="5400000" scaled="0"/>
          </a:gradFill>
          <a:ln w="9525"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Cambria"/>
                <a:ea typeface="Cambria"/>
                <a:cs typeface="Cambria"/>
                <a:sym typeface="Cambria"/>
              </a:rPr>
              <a:t>Mitigate gender bias</a:t>
            </a:r>
            <a:endParaRPr/>
          </a:p>
        </p:txBody>
      </p:sp>
      <p:sp>
        <p:nvSpPr>
          <p:cNvPr id="225" name="Google Shape;225;p54"/>
          <p:cNvSpPr/>
          <p:nvPr/>
        </p:nvSpPr>
        <p:spPr>
          <a:xfrm>
            <a:off x="8592458" y="4339769"/>
            <a:ext cx="2558143" cy="1187676"/>
          </a:xfrm>
          <a:prstGeom prst="roundRect">
            <a:avLst>
              <a:gd name="adj" fmla="val 16667"/>
            </a:avLst>
          </a:prstGeom>
          <a:gradFill>
            <a:gsLst>
              <a:gs pos="0">
                <a:srgbClr val="B4D4A5"/>
              </a:gs>
              <a:gs pos="50000">
                <a:srgbClr val="A8CD97"/>
              </a:gs>
              <a:gs pos="100000">
                <a:srgbClr val="9BC985"/>
              </a:gs>
            </a:gsLst>
            <a:lin ang="5400000" scaled="0"/>
          </a:gradFill>
          <a:ln w="9525"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Cambria"/>
                <a:ea typeface="Cambria"/>
                <a:cs typeface="Cambria"/>
                <a:sym typeface="Cambria"/>
              </a:rPr>
              <a:t>Equitable resource distribution</a:t>
            </a:r>
            <a:endParaRPr/>
          </a:p>
        </p:txBody>
      </p:sp>
      <p:sp>
        <p:nvSpPr>
          <p:cNvPr id="226" name="Google Shape;226;p54"/>
          <p:cNvSpPr/>
          <p:nvPr/>
        </p:nvSpPr>
        <p:spPr>
          <a:xfrm>
            <a:off x="2647041" y="3420494"/>
            <a:ext cx="564243" cy="769257"/>
          </a:xfrm>
          <a:prstGeom prst="upArrow">
            <a:avLst>
              <a:gd name="adj1" fmla="val 50000"/>
              <a:gd name="adj2" fmla="val 50000"/>
            </a:avLst>
          </a:prstGeom>
          <a:gradFill>
            <a:gsLst>
              <a:gs pos="0">
                <a:srgbClr val="B4D4A5"/>
              </a:gs>
              <a:gs pos="50000">
                <a:srgbClr val="A8CD97"/>
              </a:gs>
              <a:gs pos="100000">
                <a:srgbClr val="9BC985"/>
              </a:gs>
            </a:gsLst>
            <a:lin ang="5400000" scaled="0"/>
          </a:gradFill>
          <a:ln w="9525"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Cambria"/>
              <a:ea typeface="Cambria"/>
              <a:cs typeface="Cambria"/>
              <a:sym typeface="Cambria"/>
            </a:endParaRPr>
          </a:p>
        </p:txBody>
      </p:sp>
      <p:sp>
        <p:nvSpPr>
          <p:cNvPr id="227" name="Google Shape;227;p54"/>
          <p:cNvSpPr/>
          <p:nvPr/>
        </p:nvSpPr>
        <p:spPr>
          <a:xfrm>
            <a:off x="6095999" y="3420494"/>
            <a:ext cx="564243" cy="769257"/>
          </a:xfrm>
          <a:prstGeom prst="upArrow">
            <a:avLst>
              <a:gd name="adj1" fmla="val 50000"/>
              <a:gd name="adj2" fmla="val 50000"/>
            </a:avLst>
          </a:prstGeom>
          <a:gradFill>
            <a:gsLst>
              <a:gs pos="0">
                <a:srgbClr val="B4D4A5"/>
              </a:gs>
              <a:gs pos="50000">
                <a:srgbClr val="A8CD97"/>
              </a:gs>
              <a:gs pos="100000">
                <a:srgbClr val="9BC985"/>
              </a:gs>
            </a:gsLst>
            <a:lin ang="5400000" scaled="0"/>
          </a:gradFill>
          <a:ln w="9525"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Cambria"/>
              <a:ea typeface="Cambria"/>
              <a:cs typeface="Cambria"/>
              <a:sym typeface="Cambria"/>
            </a:endParaRPr>
          </a:p>
        </p:txBody>
      </p:sp>
      <p:sp>
        <p:nvSpPr>
          <p:cNvPr id="228" name="Google Shape;228;p54"/>
          <p:cNvSpPr/>
          <p:nvPr/>
        </p:nvSpPr>
        <p:spPr>
          <a:xfrm>
            <a:off x="9589407" y="3404732"/>
            <a:ext cx="564243" cy="769257"/>
          </a:xfrm>
          <a:prstGeom prst="upArrow">
            <a:avLst>
              <a:gd name="adj1" fmla="val 50000"/>
              <a:gd name="adj2" fmla="val 50000"/>
            </a:avLst>
          </a:prstGeom>
          <a:gradFill>
            <a:gsLst>
              <a:gs pos="0">
                <a:srgbClr val="B4D4A5"/>
              </a:gs>
              <a:gs pos="50000">
                <a:srgbClr val="A8CD97"/>
              </a:gs>
              <a:gs pos="100000">
                <a:srgbClr val="9BC985"/>
              </a:gs>
            </a:gsLst>
            <a:lin ang="5400000" scaled="0"/>
          </a:gradFill>
          <a:ln w="9525"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Cambria"/>
              <a:ea typeface="Cambria"/>
              <a:cs typeface="Cambria"/>
              <a:sym typeface="Cambria"/>
            </a:endParaRPr>
          </a:p>
        </p:txBody>
      </p:sp>
      <p:sp>
        <p:nvSpPr>
          <p:cNvPr id="229" name="Google Shape;229;p54"/>
          <p:cNvSpPr txBox="1"/>
          <p:nvPr/>
        </p:nvSpPr>
        <p:spPr>
          <a:xfrm rot="-5400000">
            <a:off x="-447573" y="4199866"/>
            <a:ext cx="2543629" cy="9848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800" b="0" i="0" u="none" strike="noStrike" cap="none">
                <a:solidFill>
                  <a:srgbClr val="000000"/>
                </a:solidFill>
                <a:latin typeface="Cambria"/>
                <a:ea typeface="Cambria"/>
                <a:cs typeface="Cambria"/>
                <a:sym typeface="Cambria"/>
              </a:rPr>
              <a:t>Immediate Focus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500"/>
                                        <p:tgtEl>
                                          <p:spTgt spid="221"/>
                                        </p:tgtEl>
                                      </p:cBhvr>
                                    </p:animEffect>
                                  </p:childTnLst>
                                </p:cTn>
                              </p:par>
                              <p:par>
                                <p:cTn id="13" presetID="10" presetClass="entr" presetSubtype="0" fill="hold" nodeType="withEffect">
                                  <p:stCondLst>
                                    <p:cond delay="0"/>
                                  </p:stCondLst>
                                  <p:childTnLst>
                                    <p:set>
                                      <p:cBhvr>
                                        <p:cTn id="14" dur="1" fill="hold">
                                          <p:stCondLst>
                                            <p:cond delay="0"/>
                                          </p:stCondLst>
                                        </p:cTn>
                                        <p:tgtEl>
                                          <p:spTgt spid="229"/>
                                        </p:tgtEl>
                                        <p:attrNameLst>
                                          <p:attrName>style.visibility</p:attrName>
                                        </p:attrNameLst>
                                      </p:cBhvr>
                                      <p:to>
                                        <p:strVal val="visible"/>
                                      </p:to>
                                    </p:set>
                                    <p:animEffect transition="in" filter="fade">
                                      <p:cBhvr>
                                        <p:cTn id="15" dur="500"/>
                                        <p:tgtEl>
                                          <p:spTgt spid="229"/>
                                        </p:tgtEl>
                                      </p:cBhvr>
                                    </p:animEffect>
                                  </p:childTnLst>
                                </p:cTn>
                              </p:par>
                              <p:par>
                                <p:cTn id="16" presetID="10" presetClass="entr" presetSubtype="0" fill="hold" nodeType="withEffect">
                                  <p:stCondLst>
                                    <p:cond delay="0"/>
                                  </p:stCondLst>
                                  <p:childTnLst>
                                    <p:set>
                                      <p:cBhvr>
                                        <p:cTn id="17" dur="1" fill="hold">
                                          <p:stCondLst>
                                            <p:cond delay="0"/>
                                          </p:stCondLst>
                                        </p:cTn>
                                        <p:tgtEl>
                                          <p:spTgt spid="226"/>
                                        </p:tgtEl>
                                        <p:attrNameLst>
                                          <p:attrName>style.visibility</p:attrName>
                                        </p:attrNameLst>
                                      </p:cBhvr>
                                      <p:to>
                                        <p:strVal val="visible"/>
                                      </p:to>
                                    </p:set>
                                    <p:animEffect transition="in" filter="fade">
                                      <p:cBhvr>
                                        <p:cTn id="18" dur="500"/>
                                        <p:tgtEl>
                                          <p:spTgt spid="226"/>
                                        </p:tgtEl>
                                      </p:cBhvr>
                                    </p:animEffect>
                                  </p:childTnLst>
                                </p:cTn>
                              </p:par>
                              <p:par>
                                <p:cTn id="19" presetID="10" presetClass="entr" presetSubtype="0" fill="hold" nodeType="withEffect">
                                  <p:stCondLst>
                                    <p:cond delay="0"/>
                                  </p:stCondLst>
                                  <p:childTnLst>
                                    <p:set>
                                      <p:cBhvr>
                                        <p:cTn id="20" dur="1" fill="hold">
                                          <p:stCondLst>
                                            <p:cond delay="0"/>
                                          </p:stCondLst>
                                        </p:cTn>
                                        <p:tgtEl>
                                          <p:spTgt spid="223"/>
                                        </p:tgtEl>
                                        <p:attrNameLst>
                                          <p:attrName>style.visibility</p:attrName>
                                        </p:attrNameLst>
                                      </p:cBhvr>
                                      <p:to>
                                        <p:strVal val="visible"/>
                                      </p:to>
                                    </p:set>
                                    <p:animEffect transition="in" filter="fade">
                                      <p:cBhvr>
                                        <p:cTn id="21" dur="500"/>
                                        <p:tgtEl>
                                          <p:spTgt spid="223"/>
                                        </p:tgtEl>
                                      </p:cBhvr>
                                    </p:animEffect>
                                  </p:childTnLst>
                                </p:cTn>
                              </p:par>
                              <p:par>
                                <p:cTn id="22" presetID="10" presetClass="entr" presetSubtype="0" fill="hold" nodeType="with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fade">
                                      <p:cBhvr>
                                        <p:cTn id="24" dur="500"/>
                                        <p:tgtEl>
                                          <p:spTgt spid="224"/>
                                        </p:tgtEl>
                                      </p:cBhvr>
                                    </p:animEffect>
                                  </p:childTnLst>
                                </p:cTn>
                              </p:par>
                              <p:par>
                                <p:cTn id="25" presetID="10" presetClass="entr" presetSubtype="0" fill="hold" nodeType="withEffect">
                                  <p:stCondLst>
                                    <p:cond delay="0"/>
                                  </p:stCondLst>
                                  <p:childTnLst>
                                    <p:set>
                                      <p:cBhvr>
                                        <p:cTn id="26" dur="1" fill="hold">
                                          <p:stCondLst>
                                            <p:cond delay="0"/>
                                          </p:stCondLst>
                                        </p:cTn>
                                        <p:tgtEl>
                                          <p:spTgt spid="227"/>
                                        </p:tgtEl>
                                        <p:attrNameLst>
                                          <p:attrName>style.visibility</p:attrName>
                                        </p:attrNameLst>
                                      </p:cBhvr>
                                      <p:to>
                                        <p:strVal val="visible"/>
                                      </p:to>
                                    </p:set>
                                    <p:animEffect transition="in" filter="fade">
                                      <p:cBhvr>
                                        <p:cTn id="27" dur="500"/>
                                        <p:tgtEl>
                                          <p:spTgt spid="227"/>
                                        </p:tgtEl>
                                      </p:cBhvr>
                                    </p:animEffect>
                                  </p:childTnLst>
                                </p:cTn>
                              </p:par>
                              <p:par>
                                <p:cTn id="28" presetID="10" presetClass="entr" presetSubtype="0" fill="hold" nodeType="withEffect">
                                  <p:stCondLst>
                                    <p:cond delay="0"/>
                                  </p:stCondLst>
                                  <p:childTnLst>
                                    <p:set>
                                      <p:cBhvr>
                                        <p:cTn id="29" dur="1" fill="hold">
                                          <p:stCondLst>
                                            <p:cond delay="0"/>
                                          </p:stCondLst>
                                        </p:cTn>
                                        <p:tgtEl>
                                          <p:spTgt spid="225"/>
                                        </p:tgtEl>
                                        <p:attrNameLst>
                                          <p:attrName>style.visibility</p:attrName>
                                        </p:attrNameLst>
                                      </p:cBhvr>
                                      <p:to>
                                        <p:strVal val="visible"/>
                                      </p:to>
                                    </p:set>
                                    <p:animEffect transition="in" filter="fade">
                                      <p:cBhvr>
                                        <p:cTn id="30" dur="500"/>
                                        <p:tgtEl>
                                          <p:spTgt spid="225"/>
                                        </p:tgtEl>
                                      </p:cBhvr>
                                    </p:animEffect>
                                  </p:childTnLst>
                                </p:cTn>
                              </p:par>
                              <p:par>
                                <p:cTn id="31" presetID="10" presetClass="entr" presetSubtype="0" fill="hold" nodeType="withEffect">
                                  <p:stCondLst>
                                    <p:cond delay="0"/>
                                  </p:stCondLst>
                                  <p:childTnLst>
                                    <p:set>
                                      <p:cBhvr>
                                        <p:cTn id="32" dur="1" fill="hold">
                                          <p:stCondLst>
                                            <p:cond delay="0"/>
                                          </p:stCondLst>
                                        </p:cTn>
                                        <p:tgtEl>
                                          <p:spTgt spid="228"/>
                                        </p:tgtEl>
                                        <p:attrNameLst>
                                          <p:attrName>style.visibility</p:attrName>
                                        </p:attrNameLst>
                                      </p:cBhvr>
                                      <p:to>
                                        <p:strVal val="visible"/>
                                      </p:to>
                                    </p:set>
                                    <p:animEffect transition="in" filter="fade">
                                      <p:cBhvr>
                                        <p:cTn id="33"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69"/>
          <p:cNvSpPr txBox="1"/>
          <p:nvPr/>
        </p:nvSpPr>
        <p:spPr>
          <a:xfrm>
            <a:off x="463296" y="402336"/>
            <a:ext cx="10896600" cy="7559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3733" b="1" i="0" u="none" strike="noStrike" cap="none">
                <a:solidFill>
                  <a:schemeClr val="accent1"/>
                </a:solidFill>
                <a:latin typeface="Cambria"/>
                <a:ea typeface="Cambria"/>
                <a:cs typeface="Cambria"/>
                <a:sym typeface="Cambria"/>
              </a:rPr>
              <a:t>Strategies</a:t>
            </a:r>
            <a:endParaRPr/>
          </a:p>
        </p:txBody>
      </p:sp>
      <p:sp>
        <p:nvSpPr>
          <p:cNvPr id="235" name="Google Shape;235;p69"/>
          <p:cNvSpPr txBox="1"/>
          <p:nvPr/>
        </p:nvSpPr>
        <p:spPr>
          <a:xfrm>
            <a:off x="5962650" y="4086990"/>
            <a:ext cx="6229351" cy="1128660"/>
          </a:xfrm>
          <a:prstGeom prst="rect">
            <a:avLst/>
          </a:prstGeom>
          <a:solidFill>
            <a:srgbClr val="E1EFD8"/>
          </a:solidFill>
          <a:ln>
            <a:noFill/>
          </a:ln>
        </p:spPr>
        <p:txBody>
          <a:bodyPr spcFirstLastPara="1" wrap="square" lIns="91425" tIns="45700" rIns="91425" bIns="45700" anchor="t" anchorCtr="0">
            <a:normAutofit/>
          </a:bodyPr>
          <a:lstStyle/>
          <a:p>
            <a:pPr marL="457189" marR="0" lvl="1" indent="0" algn="l" rtl="0">
              <a:lnSpc>
                <a:spcPct val="90000"/>
              </a:lnSpc>
              <a:spcBef>
                <a:spcPts val="0"/>
              </a:spcBef>
              <a:spcAft>
                <a:spcPts val="0"/>
              </a:spcAft>
              <a:buClr>
                <a:schemeClr val="dk1"/>
              </a:buClr>
              <a:buSzPts val="2400"/>
              <a:buFont typeface="Arial"/>
              <a:buNone/>
            </a:pPr>
            <a:endParaRPr sz="2400" b="0" i="0" u="none" strike="noStrike" cap="none">
              <a:solidFill>
                <a:srgbClr val="000000"/>
              </a:solidFill>
              <a:latin typeface="Cambria"/>
              <a:ea typeface="Cambria"/>
              <a:cs typeface="Cambria"/>
              <a:sym typeface="Cambria"/>
            </a:endParaRPr>
          </a:p>
        </p:txBody>
      </p:sp>
      <p:sp>
        <p:nvSpPr>
          <p:cNvPr id="236" name="Google Shape;236;p69"/>
          <p:cNvSpPr txBox="1"/>
          <p:nvPr/>
        </p:nvSpPr>
        <p:spPr>
          <a:xfrm>
            <a:off x="5800725" y="2813603"/>
            <a:ext cx="6391275" cy="1032160"/>
          </a:xfrm>
          <a:prstGeom prst="rect">
            <a:avLst/>
          </a:prstGeom>
          <a:solidFill>
            <a:srgbClr val="DDEAF6"/>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endParaRPr sz="2800" b="0" i="0" u="none" strike="noStrike" cap="none">
              <a:solidFill>
                <a:srgbClr val="000000"/>
              </a:solidFill>
              <a:latin typeface="Cambria"/>
              <a:ea typeface="Cambria"/>
              <a:cs typeface="Cambria"/>
              <a:sym typeface="Cambria"/>
            </a:endParaRPr>
          </a:p>
        </p:txBody>
      </p:sp>
      <p:sp>
        <p:nvSpPr>
          <p:cNvPr id="237" name="Google Shape;237;p69"/>
          <p:cNvSpPr txBox="1"/>
          <p:nvPr/>
        </p:nvSpPr>
        <p:spPr>
          <a:xfrm>
            <a:off x="5619749" y="1515606"/>
            <a:ext cx="6572251" cy="1030591"/>
          </a:xfrm>
          <a:prstGeom prst="rect">
            <a:avLst/>
          </a:prstGeom>
          <a:solidFill>
            <a:srgbClr val="FBE4D4"/>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endParaRPr sz="2800" b="0" i="0" u="none" strike="noStrike" cap="none">
              <a:solidFill>
                <a:srgbClr val="000000"/>
              </a:solidFill>
              <a:latin typeface="Cambria"/>
              <a:ea typeface="Cambria"/>
              <a:cs typeface="Cambria"/>
              <a:sym typeface="Cambria"/>
            </a:endParaRPr>
          </a:p>
        </p:txBody>
      </p:sp>
      <p:sp>
        <p:nvSpPr>
          <p:cNvPr id="238" name="Google Shape;238;p69"/>
          <p:cNvSpPr txBox="1"/>
          <p:nvPr/>
        </p:nvSpPr>
        <p:spPr>
          <a:xfrm>
            <a:off x="352430" y="1517026"/>
            <a:ext cx="6794605" cy="1030591"/>
          </a:xfrm>
          <a:prstGeom prst="rect">
            <a:avLst/>
          </a:prstGeom>
          <a:solidFill>
            <a:srgbClr val="FBE4D4"/>
          </a:solidFill>
          <a:ln>
            <a:noFill/>
          </a:ln>
        </p:spPr>
        <p:txBody>
          <a:bodyPr spcFirstLastPara="1" wrap="square" lIns="121900" tIns="60950" rIns="121900" bIns="60950" anchor="t" anchorCtr="0">
            <a:normAutofit fontScale="92500" lnSpcReduction="20000"/>
          </a:bodyPr>
          <a:lstStyle/>
          <a:p>
            <a:pPr marL="228594" marR="0" lvl="0" indent="-228594" algn="l" rtl="0">
              <a:lnSpc>
                <a:spcPct val="90000"/>
              </a:lnSpc>
              <a:spcBef>
                <a:spcPts val="0"/>
              </a:spcBef>
              <a:spcAft>
                <a:spcPts val="0"/>
              </a:spcAft>
              <a:buClr>
                <a:srgbClr val="000000"/>
              </a:buClr>
              <a:buSzPct val="100000"/>
              <a:buFont typeface="Arial"/>
              <a:buChar char="•"/>
            </a:pPr>
            <a:r>
              <a:rPr lang="en" sz="2800" b="0" i="0" u="none" strike="noStrike" cap="none">
                <a:solidFill>
                  <a:srgbClr val="000000"/>
                </a:solidFill>
                <a:latin typeface="Cambria"/>
                <a:ea typeface="Cambria"/>
                <a:cs typeface="Cambria"/>
                <a:sym typeface="Cambria"/>
              </a:rPr>
              <a:t>Education and Leadership Development</a:t>
            </a:r>
            <a:endParaRPr/>
          </a:p>
          <a:p>
            <a:pPr marL="457189" marR="0" lvl="1" indent="0" algn="l" rtl="0">
              <a:lnSpc>
                <a:spcPct val="100000"/>
              </a:lnSpc>
              <a:spcBef>
                <a:spcPts val="0"/>
              </a:spcBef>
              <a:spcAft>
                <a:spcPts val="0"/>
              </a:spcAft>
              <a:buNone/>
            </a:pPr>
            <a:r>
              <a:rPr lang="en" sz="2400" b="0" i="0" u="none" strike="noStrike" cap="none">
                <a:solidFill>
                  <a:srgbClr val="000000"/>
                </a:solidFill>
                <a:latin typeface="Cambria"/>
                <a:ea typeface="Cambria"/>
                <a:cs typeface="Cambria"/>
                <a:sym typeface="Cambria"/>
              </a:rPr>
              <a:t>Engage current and aspiring leaders as equity-minded change agents</a:t>
            </a:r>
            <a:endParaRPr/>
          </a:p>
        </p:txBody>
      </p:sp>
      <p:sp>
        <p:nvSpPr>
          <p:cNvPr id="239" name="Google Shape;239;p69"/>
          <p:cNvSpPr txBox="1"/>
          <p:nvPr/>
        </p:nvSpPr>
        <p:spPr>
          <a:xfrm>
            <a:off x="352430" y="2801223"/>
            <a:ext cx="7705721" cy="1032160"/>
          </a:xfrm>
          <a:prstGeom prst="rect">
            <a:avLst/>
          </a:prstGeom>
          <a:solidFill>
            <a:srgbClr val="DDEAF6"/>
          </a:solidFill>
          <a:ln>
            <a:noFill/>
          </a:ln>
        </p:spPr>
        <p:txBody>
          <a:bodyPr spcFirstLastPara="1" wrap="square" lIns="91425" tIns="45700" rIns="91425" bIns="45700" anchor="t" anchorCtr="0">
            <a:normAutofit fontScale="92500" lnSpcReduction="10000"/>
          </a:bodyPr>
          <a:lstStyle/>
          <a:p>
            <a:pPr marL="228594" marR="0" lvl="0" indent="-228594" algn="l" rtl="0">
              <a:lnSpc>
                <a:spcPct val="90000"/>
              </a:lnSpc>
              <a:spcBef>
                <a:spcPts val="0"/>
              </a:spcBef>
              <a:spcAft>
                <a:spcPts val="0"/>
              </a:spcAft>
              <a:buClr>
                <a:srgbClr val="000000"/>
              </a:buClr>
              <a:buSzPct val="100000"/>
              <a:buFont typeface="Arial"/>
              <a:buChar char="•"/>
            </a:pPr>
            <a:r>
              <a:rPr lang="en" sz="2800" b="0" i="0" u="none" strike="noStrike" cap="none">
                <a:solidFill>
                  <a:srgbClr val="000000"/>
                </a:solidFill>
                <a:latin typeface="Cambria"/>
                <a:ea typeface="Cambria"/>
                <a:cs typeface="Cambria"/>
                <a:sym typeface="Cambria"/>
              </a:rPr>
              <a:t>Improve Local Climates through Targeted Support</a:t>
            </a:r>
            <a:endParaRPr/>
          </a:p>
          <a:p>
            <a:pPr marL="685783" marR="0" lvl="1" indent="-228593" algn="l" rtl="0">
              <a:lnSpc>
                <a:spcPct val="90000"/>
              </a:lnSpc>
              <a:spcBef>
                <a:spcPts val="500"/>
              </a:spcBef>
              <a:spcAft>
                <a:spcPts val="0"/>
              </a:spcAft>
              <a:buClr>
                <a:srgbClr val="000000"/>
              </a:buClr>
              <a:buSzPct val="100000"/>
              <a:buFont typeface="Arial"/>
              <a:buChar char="•"/>
            </a:pPr>
            <a:r>
              <a:rPr lang="en" sz="2400" b="0" i="0" u="none" strike="noStrike" cap="none">
                <a:solidFill>
                  <a:srgbClr val="000000"/>
                </a:solidFill>
                <a:latin typeface="Cambria"/>
                <a:ea typeface="Cambria"/>
                <a:cs typeface="Cambria"/>
                <a:sym typeface="Cambria"/>
              </a:rPr>
              <a:t>Empower departments to address DEI problems of their own choosing</a:t>
            </a:r>
            <a:endParaRPr/>
          </a:p>
        </p:txBody>
      </p:sp>
      <p:sp>
        <p:nvSpPr>
          <p:cNvPr id="240" name="Google Shape;240;p69"/>
          <p:cNvSpPr txBox="1"/>
          <p:nvPr/>
        </p:nvSpPr>
        <p:spPr>
          <a:xfrm>
            <a:off x="352430" y="4086990"/>
            <a:ext cx="7962895" cy="1128660"/>
          </a:xfrm>
          <a:prstGeom prst="rect">
            <a:avLst/>
          </a:prstGeom>
          <a:solidFill>
            <a:srgbClr val="E1EFD8"/>
          </a:solidFill>
          <a:ln>
            <a:noFill/>
          </a:ln>
        </p:spPr>
        <p:txBody>
          <a:bodyPr spcFirstLastPara="1" wrap="square" lIns="91425" tIns="45700" rIns="91425" bIns="45700" anchor="t" anchorCtr="0">
            <a:normAutofit/>
          </a:bodyPr>
          <a:lstStyle/>
          <a:p>
            <a:pPr marL="228594" marR="0" lvl="0" indent="-228594" algn="l" rtl="0">
              <a:lnSpc>
                <a:spcPct val="90000"/>
              </a:lnSpc>
              <a:spcBef>
                <a:spcPts val="0"/>
              </a:spcBef>
              <a:spcAft>
                <a:spcPts val="0"/>
              </a:spcAft>
              <a:buClr>
                <a:srgbClr val="000000"/>
              </a:buClr>
              <a:buSzPts val="2533"/>
              <a:buFont typeface="Arial"/>
              <a:buChar char="•"/>
            </a:pPr>
            <a:r>
              <a:rPr lang="en" sz="2533" b="0" i="0" u="none" strike="noStrike" cap="none">
                <a:solidFill>
                  <a:srgbClr val="000000"/>
                </a:solidFill>
                <a:latin typeface="Cambria"/>
                <a:ea typeface="Cambria"/>
                <a:cs typeface="Cambria"/>
                <a:sym typeface="Cambria"/>
              </a:rPr>
              <a:t>Transform Univ. Structures, Policies, Procedures</a:t>
            </a:r>
            <a:endParaRPr/>
          </a:p>
          <a:p>
            <a:pPr marL="685783" marR="0" lvl="1" indent="-228594" algn="l" rtl="0">
              <a:lnSpc>
                <a:spcPct val="90000"/>
              </a:lnSpc>
              <a:spcBef>
                <a:spcPts val="500"/>
              </a:spcBef>
              <a:spcAft>
                <a:spcPts val="0"/>
              </a:spcAft>
              <a:buClr>
                <a:srgbClr val="000000"/>
              </a:buClr>
              <a:buSzPts val="2267"/>
              <a:buFont typeface="Arial"/>
              <a:buChar char="•"/>
            </a:pPr>
            <a:r>
              <a:rPr lang="en" sz="2267" b="0" i="0" u="none" strike="noStrike" cap="none">
                <a:solidFill>
                  <a:srgbClr val="000000"/>
                </a:solidFill>
                <a:latin typeface="Cambria"/>
                <a:ea typeface="Cambria"/>
                <a:cs typeface="Cambria"/>
                <a:sym typeface="Cambria"/>
              </a:rPr>
              <a:t>Emphasis on accountability</a:t>
            </a:r>
            <a:endParaRPr/>
          </a:p>
          <a:p>
            <a:pPr marL="685783" marR="0" lvl="1" indent="-76193" algn="l" rtl="0">
              <a:lnSpc>
                <a:spcPct val="90000"/>
              </a:lnSpc>
              <a:spcBef>
                <a:spcPts val="500"/>
              </a:spcBef>
              <a:spcAft>
                <a:spcPts val="0"/>
              </a:spcAft>
              <a:buClr>
                <a:schemeClr val="dk1"/>
              </a:buClr>
              <a:buSzPts val="2400"/>
              <a:buFont typeface="Arial"/>
              <a:buNone/>
            </a:pPr>
            <a:endParaRPr sz="2400" b="0" i="0" u="none" strike="noStrike" cap="none">
              <a:solidFill>
                <a:srgbClr val="000000"/>
              </a:solidFill>
              <a:latin typeface="Cambria"/>
              <a:ea typeface="Cambria"/>
              <a:cs typeface="Cambria"/>
              <a:sym typeface="Cambria"/>
            </a:endParaRPr>
          </a:p>
        </p:txBody>
      </p:sp>
      <p:sp>
        <p:nvSpPr>
          <p:cNvPr id="241" name="Google Shape;241;p69"/>
          <p:cNvSpPr txBox="1"/>
          <p:nvPr/>
        </p:nvSpPr>
        <p:spPr>
          <a:xfrm>
            <a:off x="7693574" y="1243609"/>
            <a:ext cx="4251501" cy="1436291"/>
          </a:xfrm>
          <a:prstGeom prst="rect">
            <a:avLst/>
          </a:prstGeom>
          <a:solidFill>
            <a:srgbClr val="FFFFFF"/>
          </a:solidFill>
          <a:ln w="12700" cap="flat" cmpd="sng">
            <a:solidFill>
              <a:srgbClr val="ED7D31"/>
            </a:solidFill>
            <a:prstDash val="solid"/>
            <a:miter lim="800000"/>
            <a:headEnd type="none" w="sm" len="sm"/>
            <a:tailEnd type="none" w="sm" len="sm"/>
          </a:ln>
        </p:spPr>
        <p:txBody>
          <a:bodyPr spcFirstLastPara="1" wrap="square" lIns="91425" tIns="45700" rIns="91425" bIns="45700" anchor="t" anchorCtr="0">
            <a:spAutoFit/>
          </a:bodyPr>
          <a:lstStyle/>
          <a:p>
            <a:pPr marL="380990" marR="0" lvl="0" indent="-380990" algn="l" rtl="0">
              <a:lnSpc>
                <a:spcPct val="100000"/>
              </a:lnSpc>
              <a:spcBef>
                <a:spcPts val="0"/>
              </a:spcBef>
              <a:spcAft>
                <a:spcPts val="0"/>
              </a:spcAft>
              <a:buClr>
                <a:srgbClr val="000000"/>
              </a:buClr>
              <a:buSzPts val="2133"/>
              <a:buFont typeface="Arial"/>
              <a:buChar char="•"/>
            </a:pPr>
            <a:r>
              <a:rPr lang="en" sz="2133" b="0" i="0" u="none" strike="noStrike" cap="none">
                <a:solidFill>
                  <a:srgbClr val="000000"/>
                </a:solidFill>
                <a:latin typeface="Cambria"/>
                <a:ea typeface="Cambria"/>
                <a:cs typeface="Cambria"/>
                <a:sym typeface="Cambria"/>
              </a:rPr>
              <a:t>Distinguished Lecture Series</a:t>
            </a:r>
            <a:endParaRPr/>
          </a:p>
          <a:p>
            <a:pPr marL="380990" marR="0" lvl="0" indent="-380990" algn="l" rtl="0">
              <a:lnSpc>
                <a:spcPct val="100000"/>
              </a:lnSpc>
              <a:spcBef>
                <a:spcPts val="0"/>
              </a:spcBef>
              <a:spcAft>
                <a:spcPts val="0"/>
              </a:spcAft>
              <a:buClr>
                <a:srgbClr val="000000"/>
              </a:buClr>
              <a:buSzPts val="2133"/>
              <a:buFont typeface="Arial"/>
              <a:buChar char="•"/>
            </a:pPr>
            <a:r>
              <a:rPr lang="en" sz="2133" b="0" i="0" u="none" strike="noStrike" cap="none">
                <a:solidFill>
                  <a:srgbClr val="000000"/>
                </a:solidFill>
                <a:latin typeface="Cambria"/>
                <a:ea typeface="Cambria"/>
                <a:cs typeface="Cambria"/>
                <a:sym typeface="Cambria"/>
              </a:rPr>
              <a:t>Leadership Workshops</a:t>
            </a:r>
            <a:endParaRPr/>
          </a:p>
          <a:p>
            <a:pPr marL="380990" marR="0" lvl="0" indent="-380990" algn="l" rtl="0">
              <a:lnSpc>
                <a:spcPct val="100000"/>
              </a:lnSpc>
              <a:spcBef>
                <a:spcPts val="0"/>
              </a:spcBef>
              <a:spcAft>
                <a:spcPts val="0"/>
              </a:spcAft>
              <a:buClr>
                <a:srgbClr val="000000"/>
              </a:buClr>
              <a:buSzPts val="2133"/>
              <a:buFont typeface="Arial"/>
              <a:buChar char="•"/>
            </a:pPr>
            <a:r>
              <a:rPr lang="en" sz="2133" b="0" i="0" u="none" strike="noStrike" cap="none">
                <a:solidFill>
                  <a:srgbClr val="000000"/>
                </a:solidFill>
                <a:latin typeface="Cambria"/>
                <a:ea typeface="Cambria"/>
                <a:cs typeface="Cambria"/>
                <a:sym typeface="Cambria"/>
              </a:rPr>
              <a:t>Mid-career Faculty Workshops</a:t>
            </a:r>
            <a:endParaRPr/>
          </a:p>
          <a:p>
            <a:pPr marL="380990" marR="0" lvl="0" indent="-380990" algn="l" rtl="0">
              <a:lnSpc>
                <a:spcPct val="100000"/>
              </a:lnSpc>
              <a:spcBef>
                <a:spcPts val="0"/>
              </a:spcBef>
              <a:spcAft>
                <a:spcPts val="0"/>
              </a:spcAft>
              <a:buClr>
                <a:srgbClr val="000000"/>
              </a:buClr>
              <a:buSzPts val="2133"/>
              <a:buFont typeface="Arial"/>
              <a:buChar char="•"/>
            </a:pPr>
            <a:r>
              <a:rPr lang="en" sz="2133" b="0" i="0" u="none" strike="noStrike" cap="none">
                <a:solidFill>
                  <a:srgbClr val="000000"/>
                </a:solidFill>
                <a:latin typeface="Cambria"/>
                <a:ea typeface="Cambria"/>
                <a:cs typeface="Cambria"/>
                <a:sym typeface="Cambria"/>
              </a:rPr>
              <a:t>Search Committee Training</a:t>
            </a:r>
            <a:endParaRPr/>
          </a:p>
        </p:txBody>
      </p:sp>
      <p:sp>
        <p:nvSpPr>
          <p:cNvPr id="242" name="Google Shape;242;p69"/>
          <p:cNvSpPr txBox="1"/>
          <p:nvPr/>
        </p:nvSpPr>
        <p:spPr>
          <a:xfrm>
            <a:off x="7693574" y="2933507"/>
            <a:ext cx="4251500" cy="748795"/>
          </a:xfrm>
          <a:prstGeom prst="rect">
            <a:avLst/>
          </a:prstGeom>
          <a:solidFill>
            <a:srgbClr val="FFFFFF"/>
          </a:solidFill>
          <a:ln w="12700" cap="flat" cmpd="sng">
            <a:solidFill>
              <a:srgbClr val="4472C4"/>
            </a:solidFill>
            <a:prstDash val="solid"/>
            <a:miter lim="800000"/>
            <a:headEnd type="none" w="sm" len="sm"/>
            <a:tailEnd type="none" w="sm" len="sm"/>
          </a:ln>
        </p:spPr>
        <p:txBody>
          <a:bodyPr spcFirstLastPara="1" wrap="square" lIns="91425" tIns="45700" rIns="91425" bIns="45700" anchor="t" anchorCtr="0">
            <a:spAutoFit/>
          </a:bodyPr>
          <a:lstStyle/>
          <a:p>
            <a:pPr marL="380990" marR="0" lvl="0" indent="-380990" algn="l" rtl="0">
              <a:lnSpc>
                <a:spcPct val="100000"/>
              </a:lnSpc>
              <a:spcBef>
                <a:spcPts val="0"/>
              </a:spcBef>
              <a:spcAft>
                <a:spcPts val="0"/>
              </a:spcAft>
              <a:buClr>
                <a:srgbClr val="000000"/>
              </a:buClr>
              <a:buSzPts val="2133"/>
              <a:buFont typeface="Arial"/>
              <a:buChar char="•"/>
            </a:pPr>
            <a:r>
              <a:rPr lang="en" sz="2133" b="0" i="0" u="none" strike="noStrike" cap="none">
                <a:solidFill>
                  <a:srgbClr val="000000"/>
                </a:solidFill>
                <a:latin typeface="Cambria"/>
                <a:ea typeface="Cambria"/>
                <a:cs typeface="Cambria"/>
                <a:sym typeface="Cambria"/>
              </a:rPr>
              <a:t>Department Enhancement Grants</a:t>
            </a:r>
            <a:endParaRPr/>
          </a:p>
        </p:txBody>
      </p:sp>
      <p:sp>
        <p:nvSpPr>
          <p:cNvPr id="243" name="Google Shape;243;p69"/>
          <p:cNvSpPr txBox="1"/>
          <p:nvPr/>
        </p:nvSpPr>
        <p:spPr>
          <a:xfrm>
            <a:off x="7693574" y="3968591"/>
            <a:ext cx="4251500" cy="1436291"/>
          </a:xfrm>
          <a:prstGeom prst="rect">
            <a:avLst/>
          </a:prstGeom>
          <a:solidFill>
            <a:srgbClr val="FFFFFF"/>
          </a:solidFill>
          <a:ln w="12700" cap="flat" cmpd="sng">
            <a:solidFill>
              <a:srgbClr val="70AD47"/>
            </a:solidFill>
            <a:prstDash val="solid"/>
            <a:miter lim="800000"/>
            <a:headEnd type="none" w="sm" len="sm"/>
            <a:tailEnd type="none" w="sm" len="sm"/>
          </a:ln>
        </p:spPr>
        <p:txBody>
          <a:bodyPr spcFirstLastPara="1" wrap="square" lIns="91425" tIns="45700" rIns="91425" bIns="45700" anchor="t" anchorCtr="0">
            <a:spAutoFit/>
          </a:bodyPr>
          <a:lstStyle/>
          <a:p>
            <a:pPr marL="380990" marR="0" lvl="0" indent="-380990" algn="l" rtl="0">
              <a:lnSpc>
                <a:spcPct val="100000"/>
              </a:lnSpc>
              <a:spcBef>
                <a:spcPts val="0"/>
              </a:spcBef>
              <a:spcAft>
                <a:spcPts val="0"/>
              </a:spcAft>
              <a:buClr>
                <a:srgbClr val="000000"/>
              </a:buClr>
              <a:buSzPts val="2133"/>
              <a:buFont typeface="Arial"/>
              <a:buChar char="•"/>
            </a:pPr>
            <a:r>
              <a:rPr lang="en" sz="2133" b="0" i="0" u="none" strike="noStrike" cap="none">
                <a:solidFill>
                  <a:srgbClr val="000000"/>
                </a:solidFill>
                <a:latin typeface="Cambria"/>
                <a:ea typeface="Cambria"/>
                <a:cs typeface="Cambria"/>
                <a:sym typeface="Cambria"/>
              </a:rPr>
              <a:t>Faculty Fellows Program</a:t>
            </a:r>
            <a:endParaRPr/>
          </a:p>
          <a:p>
            <a:pPr marL="380990" marR="0" lvl="0" indent="-380990" algn="l" rtl="0">
              <a:lnSpc>
                <a:spcPct val="100000"/>
              </a:lnSpc>
              <a:spcBef>
                <a:spcPts val="0"/>
              </a:spcBef>
              <a:spcAft>
                <a:spcPts val="0"/>
              </a:spcAft>
              <a:buClr>
                <a:srgbClr val="000000"/>
              </a:buClr>
              <a:buSzPts val="2133"/>
              <a:buFont typeface="Arial"/>
              <a:buChar char="•"/>
            </a:pPr>
            <a:r>
              <a:rPr lang="en" sz="2133" b="0" i="0" u="none" strike="noStrike" cap="none">
                <a:solidFill>
                  <a:srgbClr val="000000"/>
                </a:solidFill>
                <a:latin typeface="Cambria"/>
                <a:ea typeface="Cambria"/>
                <a:cs typeface="Cambria"/>
                <a:sym typeface="Cambria"/>
              </a:rPr>
              <a:t>Revise Policies and Accountability Structures</a:t>
            </a:r>
            <a:endParaRPr/>
          </a:p>
          <a:p>
            <a:pPr marL="380990" marR="0" lvl="0" indent="-380990" algn="l" rtl="0">
              <a:lnSpc>
                <a:spcPct val="100000"/>
              </a:lnSpc>
              <a:spcBef>
                <a:spcPts val="0"/>
              </a:spcBef>
              <a:spcAft>
                <a:spcPts val="0"/>
              </a:spcAft>
              <a:buClr>
                <a:srgbClr val="000000"/>
              </a:buClr>
              <a:buSzPts val="2133"/>
              <a:buFont typeface="Arial"/>
              <a:buChar char="•"/>
            </a:pPr>
            <a:r>
              <a:rPr lang="en" sz="2133" b="0" i="0" u="none" strike="noStrike" cap="none">
                <a:solidFill>
                  <a:srgbClr val="000000"/>
                </a:solidFill>
                <a:latin typeface="Cambria"/>
                <a:ea typeface="Cambria"/>
                <a:cs typeface="Cambria"/>
                <a:sym typeface="Cambria"/>
              </a:rPr>
              <a:t>New Ombud Position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xEl>
                                              <p:pRg st="0" end="0"/>
                                            </p:txEl>
                                          </p:spTgt>
                                        </p:tgtEl>
                                        <p:attrNameLst>
                                          <p:attrName>style.visibility</p:attrName>
                                        </p:attrNameLst>
                                      </p:cBhvr>
                                      <p:to>
                                        <p:strVal val="visible"/>
                                      </p:to>
                                    </p:set>
                                    <p:animEffect transition="in" filter="fade">
                                      <p:cBhvr>
                                        <p:cTn id="12" dur="1000"/>
                                        <p:tgtEl>
                                          <p:spTgt spid="2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8">
                                            <p:txEl>
                                              <p:pRg st="1" end="1"/>
                                            </p:txEl>
                                          </p:spTgt>
                                        </p:tgtEl>
                                        <p:attrNameLst>
                                          <p:attrName>style.visibility</p:attrName>
                                        </p:attrNameLst>
                                      </p:cBhvr>
                                      <p:to>
                                        <p:strVal val="visible"/>
                                      </p:to>
                                    </p:set>
                                    <p:animEffect transition="in" filter="fade">
                                      <p:cBhvr>
                                        <p:cTn id="17" dur="1000"/>
                                        <p:tgtEl>
                                          <p:spTgt spid="23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gtEl>
                                        <p:attrNameLst>
                                          <p:attrName>style.visibility</p:attrName>
                                        </p:attrNameLst>
                                      </p:cBhvr>
                                      <p:to>
                                        <p:strVal val="visible"/>
                                      </p:to>
                                    </p:set>
                                    <p:animEffect transition="in" filter="fade">
                                      <p:cBhvr>
                                        <p:cTn id="22" dur="1000"/>
                                        <p:tgtEl>
                                          <p:spTgt spid="236"/>
                                        </p:tgtEl>
                                      </p:cBhvr>
                                    </p:animEffect>
                                  </p:childTnLst>
                                </p:cTn>
                              </p:par>
                              <p:par>
                                <p:cTn id="23" presetID="10" presetClass="entr" presetSubtype="0" fill="hold" nodeType="withEffect">
                                  <p:stCondLst>
                                    <p:cond delay="0"/>
                                  </p:stCondLst>
                                  <p:childTnLst>
                                    <p:set>
                                      <p:cBhvr>
                                        <p:cTn id="24" dur="1" fill="hold">
                                          <p:stCondLst>
                                            <p:cond delay="0"/>
                                          </p:stCondLst>
                                        </p:cTn>
                                        <p:tgtEl>
                                          <p:spTgt spid="239"/>
                                        </p:tgtEl>
                                        <p:attrNameLst>
                                          <p:attrName>style.visibility</p:attrName>
                                        </p:attrNameLst>
                                      </p:cBhvr>
                                      <p:to>
                                        <p:strVal val="visible"/>
                                      </p:to>
                                    </p:set>
                                    <p:animEffect transition="in" filter="fade">
                                      <p:cBhvr>
                                        <p:cTn id="25" dur="1000"/>
                                        <p:tgtEl>
                                          <p:spTgt spid="2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fade">
                                      <p:cBhvr>
                                        <p:cTn id="30" dur="1000"/>
                                        <p:tgtEl>
                                          <p:spTgt spid="235"/>
                                        </p:tgtEl>
                                      </p:cBhvr>
                                    </p:animEffect>
                                  </p:childTnLst>
                                </p:cTn>
                              </p:par>
                              <p:par>
                                <p:cTn id="31" presetID="10" presetClass="entr" presetSubtype="0" fill="hold" nodeType="withEffect">
                                  <p:stCondLst>
                                    <p:cond delay="0"/>
                                  </p:stCondLst>
                                  <p:childTnLst>
                                    <p:set>
                                      <p:cBhvr>
                                        <p:cTn id="32" dur="1" fill="hold">
                                          <p:stCondLst>
                                            <p:cond delay="0"/>
                                          </p:stCondLst>
                                        </p:cTn>
                                        <p:tgtEl>
                                          <p:spTgt spid="240"/>
                                        </p:tgtEl>
                                        <p:attrNameLst>
                                          <p:attrName>style.visibility</p:attrName>
                                        </p:attrNameLst>
                                      </p:cBhvr>
                                      <p:to>
                                        <p:strVal val="visible"/>
                                      </p:to>
                                    </p:set>
                                    <p:animEffect transition="in" filter="fade">
                                      <p:cBhvr>
                                        <p:cTn id="33" dur="1000"/>
                                        <p:tgtEl>
                                          <p:spTgt spid="24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1"/>
                                        </p:tgtEl>
                                        <p:attrNameLst>
                                          <p:attrName>style.visibility</p:attrName>
                                        </p:attrNameLst>
                                      </p:cBhvr>
                                      <p:to>
                                        <p:strVal val="visible"/>
                                      </p:to>
                                    </p:set>
                                    <p:animEffect transition="in" filter="fade">
                                      <p:cBhvr>
                                        <p:cTn id="38" dur="500"/>
                                        <p:tgtEl>
                                          <p:spTgt spid="24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2"/>
                                        </p:tgtEl>
                                        <p:attrNameLst>
                                          <p:attrName>style.visibility</p:attrName>
                                        </p:attrNameLst>
                                      </p:cBhvr>
                                      <p:to>
                                        <p:strVal val="visible"/>
                                      </p:to>
                                    </p:set>
                                    <p:animEffect transition="in" filter="fade">
                                      <p:cBhvr>
                                        <p:cTn id="43" dur="500"/>
                                        <p:tgtEl>
                                          <p:spTgt spid="24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43"/>
                                        </p:tgtEl>
                                        <p:attrNameLst>
                                          <p:attrName>style.visibility</p:attrName>
                                        </p:attrNameLst>
                                      </p:cBhvr>
                                      <p:to>
                                        <p:strVal val="visible"/>
                                      </p:to>
                                    </p:set>
                                    <p:animEffect transition="in" filter="fade">
                                      <p:cBhvr>
                                        <p:cTn id="48"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8"/>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VI. Reports of Standing Committees</a:t>
            </a:r>
            <a:endParaRPr dirty="0"/>
          </a:p>
          <a:p>
            <a:pPr marL="0" lvl="0" indent="0" algn="l" rtl="0">
              <a:lnSpc>
                <a:spcPct val="100000"/>
              </a:lnSpc>
              <a:spcBef>
                <a:spcPts val="720"/>
              </a:spcBef>
              <a:spcAft>
                <a:spcPts val="0"/>
              </a:spcAft>
              <a:buClr>
                <a:srgbClr val="509E2F"/>
              </a:buClr>
              <a:buSzPts val="3600"/>
              <a:buNone/>
            </a:pPr>
            <a:r>
              <a:rPr lang="en" sz="3600" dirty="0"/>
              <a:t>	</a:t>
            </a:r>
            <a:r>
              <a:rPr lang="en" sz="3600" dirty="0">
                <a:solidFill>
                  <a:srgbClr val="003B49"/>
                </a:solidFill>
                <a:latin typeface="Arial"/>
                <a:ea typeface="Arial"/>
                <a:cs typeface="Arial"/>
                <a:sym typeface="Arial"/>
              </a:rPr>
              <a:t>A.	Public Occasions</a:t>
            </a:r>
            <a:br>
              <a:rPr lang="en" sz="3600" dirty="0">
                <a:solidFill>
                  <a:srgbClr val="003B49"/>
                </a:solidFill>
                <a:latin typeface="Arial"/>
                <a:ea typeface="Arial"/>
                <a:cs typeface="Arial"/>
                <a:sym typeface="Arial"/>
              </a:rPr>
            </a:br>
            <a:r>
              <a:rPr lang="en" sz="3600" dirty="0">
                <a:solidFill>
                  <a:srgbClr val="003B49"/>
                </a:solidFill>
                <a:latin typeface="Arial"/>
                <a:ea typeface="Arial"/>
                <a:cs typeface="Arial"/>
                <a:sym typeface="Arial"/>
              </a:rPr>
              <a:t>		</a:t>
            </a:r>
            <a:r>
              <a:rPr lang="en" sz="3600" dirty="0">
                <a:solidFill>
                  <a:srgbClr val="003B49"/>
                </a:solidFill>
              </a:rPr>
              <a:t>S. Sedigh Sarvastani</a:t>
            </a:r>
            <a:endParaRPr dirty="0"/>
          </a:p>
          <a:p>
            <a:pPr marL="0" lvl="0" indent="0"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509E2F"/>
              </a:buClr>
              <a:buSzPts val="3600"/>
              <a:buNone/>
            </a:pPr>
            <a:r>
              <a:rPr lang="en" sz="3600" b="1" dirty="0">
                <a:latin typeface="Arial"/>
                <a:ea typeface="Arial"/>
                <a:cs typeface="Arial"/>
                <a:sym typeface="Arial"/>
              </a:rPr>
              <a:t>	</a:t>
            </a:r>
            <a:endParaRPr dirty="0"/>
          </a:p>
        </p:txBody>
      </p:sp>
      <p:sp>
        <p:nvSpPr>
          <p:cNvPr id="249" name="Google Shape;249;p38"/>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034791" y="3183353"/>
            <a:ext cx="6907441" cy="2673790"/>
          </a:xfrm>
        </p:spPr>
        <p:txBody>
          <a:bodyPr/>
          <a:lstStyle/>
          <a:p>
            <a:r>
              <a:rPr lang="en-US" dirty="0">
                <a:solidFill>
                  <a:schemeClr val="accent4">
                    <a:lumMod val="10000"/>
                  </a:schemeClr>
                </a:solidFill>
                <a:latin typeface="Orgon Slab Medium" panose="02000603000000020004" pitchFamily="50" charset="0"/>
              </a:rPr>
              <a:t>Motion to adopt academic calendars for </a:t>
            </a:r>
          </a:p>
          <a:p>
            <a:pPr marL="0" indent="0">
              <a:buNone/>
            </a:pPr>
            <a:r>
              <a:rPr lang="en-US" dirty="0">
                <a:solidFill>
                  <a:schemeClr val="accent4">
                    <a:lumMod val="10000"/>
                  </a:schemeClr>
                </a:solidFill>
                <a:latin typeface="Orgon Slab Medium" panose="02000603000000020004" pitchFamily="50" charset="0"/>
              </a:rPr>
              <a:t>	2023-2024, 2024-2025, and 2025-2026</a:t>
            </a:r>
          </a:p>
          <a:p>
            <a:pPr lvl="1"/>
            <a:endParaRPr lang="en-US" dirty="0">
              <a:solidFill>
                <a:schemeClr val="accent4">
                  <a:lumMod val="10000"/>
                </a:schemeClr>
              </a:solidFill>
              <a:latin typeface="Orgon Slab Medium" panose="02000603000000020004" pitchFamily="50" charset="0"/>
            </a:endParaRPr>
          </a:p>
        </p:txBody>
      </p:sp>
      <p:sp>
        <p:nvSpPr>
          <p:cNvPr id="6" name="Text Placeholder 5"/>
          <p:cNvSpPr>
            <a:spLocks noGrp="1"/>
          </p:cNvSpPr>
          <p:nvPr>
            <p:ph type="body" sz="quarter" idx="13"/>
          </p:nvPr>
        </p:nvSpPr>
        <p:spPr>
          <a:xfrm>
            <a:off x="2034790" y="1790003"/>
            <a:ext cx="8184662" cy="1275415"/>
          </a:xfrm>
        </p:spPr>
        <p:txBody>
          <a:bodyPr>
            <a:normAutofit fontScale="92500" lnSpcReduction="10000"/>
          </a:bodyPr>
          <a:lstStyle/>
          <a:p>
            <a:pPr>
              <a:lnSpc>
                <a:spcPct val="140000"/>
              </a:lnSpc>
              <a:spcBef>
                <a:spcPts val="0"/>
              </a:spcBef>
            </a:pPr>
            <a:r>
              <a:rPr lang="en-US" sz="3900" dirty="0">
                <a:effectLst>
                  <a:outerShdw blurRad="38100" dist="38100" dir="2700000" algn="tl">
                    <a:srgbClr val="000000">
                      <a:alpha val="43137"/>
                    </a:srgbClr>
                  </a:outerShdw>
                </a:effectLst>
              </a:rPr>
              <a:t>Public Occasions Committee Report</a:t>
            </a:r>
          </a:p>
          <a:p>
            <a:pPr>
              <a:lnSpc>
                <a:spcPct val="140000"/>
              </a:lnSpc>
              <a:spcBef>
                <a:spcPts val="0"/>
              </a:spcBef>
            </a:pPr>
            <a:r>
              <a:rPr lang="en-US" sz="2600" dirty="0">
                <a:effectLst>
                  <a:outerShdw blurRad="38100" dist="38100" dir="2700000" algn="tl">
                    <a:srgbClr val="000000">
                      <a:alpha val="43137"/>
                    </a:srgbClr>
                  </a:outerShdw>
                </a:effectLst>
              </a:rPr>
              <a:t>Dr. Sahra Sedigh Sarvestani, Chair</a:t>
            </a:r>
          </a:p>
        </p:txBody>
      </p:sp>
    </p:spTree>
    <p:extLst>
      <p:ext uri="{BB962C8B-B14F-4D97-AF65-F5344CB8AC3E}">
        <p14:creationId xmlns:p14="http://schemas.microsoft.com/office/powerpoint/2010/main" val="1754847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34790" y="2381108"/>
            <a:ext cx="8184662" cy="4065412"/>
          </a:xfrm>
        </p:spPr>
        <p:txBody>
          <a:bodyPr/>
          <a:lstStyle/>
          <a:p>
            <a:pPr marL="0" indent="0">
              <a:buNone/>
            </a:pPr>
            <a:r>
              <a:rPr lang="en-US" sz="2000" dirty="0">
                <a:solidFill>
                  <a:schemeClr val="accent4">
                    <a:lumMod val="10000"/>
                  </a:schemeClr>
                </a:solidFill>
                <a:latin typeface="Orgon Slab Medium" panose="02000603000000020004" pitchFamily="50" charset="0"/>
              </a:rPr>
              <a:t>The Public Occasions Committee moves that the following academic calendars be adopted for 2023-2024, 2024-2025, and 2025-2026, respectively. </a:t>
            </a:r>
          </a:p>
          <a:p>
            <a:pPr marL="0" indent="0">
              <a:buNone/>
            </a:pPr>
            <a:endParaRPr lang="en-US" sz="2000" dirty="0">
              <a:solidFill>
                <a:schemeClr val="accent4">
                  <a:lumMod val="10000"/>
                </a:schemeClr>
              </a:solidFill>
              <a:latin typeface="Orgon Slab Medium" panose="02000603000000020004" pitchFamily="50" charset="0"/>
            </a:endParaRPr>
          </a:p>
        </p:txBody>
      </p:sp>
      <p:sp>
        <p:nvSpPr>
          <p:cNvPr id="3" name="Text Placeholder 2"/>
          <p:cNvSpPr>
            <a:spLocks noGrp="1"/>
          </p:cNvSpPr>
          <p:nvPr>
            <p:ph type="body" sz="quarter" idx="13"/>
          </p:nvPr>
        </p:nvSpPr>
        <p:spPr>
          <a:xfrm>
            <a:off x="2034790" y="1790003"/>
            <a:ext cx="8184662" cy="591106"/>
          </a:xfrm>
        </p:spPr>
        <p:txBody>
          <a:bodyPr/>
          <a:lstStyle/>
          <a:p>
            <a:r>
              <a:rPr lang="en-US" dirty="0">
                <a:effectLst>
                  <a:outerShdw blurRad="38100" dist="38100" dir="2700000" algn="tl">
                    <a:srgbClr val="000000">
                      <a:alpha val="43137"/>
                    </a:srgbClr>
                  </a:outerShdw>
                </a:effectLst>
              </a:rPr>
              <a:t>Motion</a:t>
            </a:r>
          </a:p>
        </p:txBody>
      </p:sp>
    </p:spTree>
    <p:extLst>
      <p:ext uri="{BB962C8B-B14F-4D97-AF65-F5344CB8AC3E}">
        <p14:creationId xmlns:p14="http://schemas.microsoft.com/office/powerpoint/2010/main" val="3633180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F6AC9E3F-115E-4C46-9D65-9C701E656811}"/>
              </a:ext>
            </a:extLst>
          </p:cNvPr>
          <p:cNvSpPr txBox="1">
            <a:spLocks/>
          </p:cNvSpPr>
          <p:nvPr/>
        </p:nvSpPr>
        <p:spPr>
          <a:xfrm>
            <a:off x="1878974" y="1651457"/>
            <a:ext cx="8498076" cy="5206543"/>
          </a:xfrm>
          <a:prstGeom prst="rect">
            <a:avLst/>
          </a:prstGeom>
        </p:spPr>
        <p:txBody>
          <a:bodyPr numCol="2">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FALL SEMESTER 2023</a:t>
            </a:r>
          </a:p>
          <a:p>
            <a:endParaRPr lang="en-US" sz="2400" dirty="0">
              <a:effectLst>
                <a:outerShdw blurRad="38100" dist="38100" dir="2700000" algn="tl">
                  <a:srgbClr val="000000">
                    <a:alpha val="43137"/>
                  </a:srgbClr>
                </a:outerShdw>
              </a:effectLst>
            </a:endParaRPr>
          </a:p>
        </p:txBody>
      </p:sp>
      <p:graphicFrame>
        <p:nvGraphicFramePr>
          <p:cNvPr id="3" name="Table 3">
            <a:extLst>
              <a:ext uri="{FF2B5EF4-FFF2-40B4-BE49-F238E27FC236}">
                <a16:creationId xmlns:a16="http://schemas.microsoft.com/office/drawing/2014/main" id="{7A204638-0DE1-9CFD-558D-ED02F97EAD82}"/>
              </a:ext>
            </a:extLst>
          </p:cNvPr>
          <p:cNvGraphicFramePr>
            <a:graphicFrameLocks noGrp="1"/>
          </p:cNvGraphicFramePr>
          <p:nvPr/>
        </p:nvGraphicFramePr>
        <p:xfrm>
          <a:off x="1995254" y="2086378"/>
          <a:ext cx="8196228" cy="4608576"/>
        </p:xfrm>
        <a:graphic>
          <a:graphicData uri="http://schemas.openxmlformats.org/drawingml/2006/table">
            <a:tbl>
              <a:tblPr firstRow="1" bandRow="1">
                <a:tableStyleId>{5DA37D80-6434-44D0-A028-1B22A696006F}</a:tableStyleId>
              </a:tblPr>
              <a:tblGrid>
                <a:gridCol w="5819967">
                  <a:extLst>
                    <a:ext uri="{9D8B030D-6E8A-4147-A177-3AD203B41FA5}">
                      <a16:colId xmlns:a16="http://schemas.microsoft.com/office/drawing/2014/main" val="129904857"/>
                    </a:ext>
                  </a:extLst>
                </a:gridCol>
                <a:gridCol w="2376261">
                  <a:extLst>
                    <a:ext uri="{9D8B030D-6E8A-4147-A177-3AD203B41FA5}">
                      <a16:colId xmlns:a16="http://schemas.microsoft.com/office/drawing/2014/main" val="3850840180"/>
                    </a:ext>
                  </a:extLst>
                </a:gridCol>
              </a:tblGrid>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Open Registration Ends</a:t>
                      </a:r>
                    </a:p>
                  </a:txBody>
                  <a:tcPr marL="0" marR="0"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August 20, Sunday</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7072092"/>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Fall semester opens 8 am</a:t>
                      </a:r>
                    </a:p>
                  </a:txBody>
                  <a:tcPr marL="0" marR="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August 21, Monday</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5825468"/>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Classwork begins 8 am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August 21,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445893"/>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Labor Day Holiday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September 4,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97375"/>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Fall Break Begins 8 am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r>
                        <a:rPr lang="en-US" sz="1600" b="0" i="0" u="none" strike="noStrike" kern="1200">
                          <a:solidFill>
                            <a:srgbClr val="000000"/>
                          </a:solidFill>
                          <a:effectLst/>
                          <a:latin typeface="Orgon Slab Medium" panose="02000603000000020004" pitchFamily="50" charset="0"/>
                          <a:ea typeface="+mn-ea"/>
                          <a:cs typeface="+mn-cs"/>
                        </a:rPr>
                        <a:t>October 5, Thursday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6399653"/>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Fall Break Ends 8 am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October 9,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2147010"/>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Mid-Semester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r>
                        <a:rPr lang="en-US" sz="1600" b="0" i="0" u="none" strike="noStrike" kern="1200">
                          <a:solidFill>
                            <a:srgbClr val="000000"/>
                          </a:solidFill>
                          <a:effectLst/>
                          <a:latin typeface="Orgon Slab Medium" panose="02000603000000020004" pitchFamily="50" charset="0"/>
                          <a:ea typeface="+mn-ea"/>
                          <a:cs typeface="+mn-cs"/>
                        </a:rPr>
                        <a:t>October 14, Saturday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1655267"/>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Thanksgiving vacation begins 8 am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November 19, Sunday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0184841"/>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Thanksgiving vacation ends 8 am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November 27,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3817529"/>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Last Class Day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r>
                        <a:rPr lang="en-US" sz="1600" b="0" i="0" u="none" strike="noStrike" kern="1200">
                          <a:solidFill>
                            <a:srgbClr val="000000"/>
                          </a:solidFill>
                          <a:effectLst/>
                          <a:latin typeface="Orgon Slab Medium" panose="02000603000000020004" pitchFamily="50" charset="0"/>
                          <a:ea typeface="+mn-ea"/>
                          <a:cs typeface="+mn-cs"/>
                        </a:rPr>
                        <a:t>December 8, Friday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8451917"/>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Final Examinations begin 7:30 am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December 11,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0042252"/>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Final Examinations end 5 pm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r>
                        <a:rPr lang="en-US" sz="1600" b="0" i="0" u="none" strike="noStrike" kern="1200">
                          <a:solidFill>
                            <a:srgbClr val="000000"/>
                          </a:solidFill>
                          <a:effectLst/>
                          <a:latin typeface="Orgon Slab Medium" panose="02000603000000020004" pitchFamily="50" charset="0"/>
                          <a:ea typeface="+mn-ea"/>
                          <a:cs typeface="+mn-cs"/>
                        </a:rPr>
                        <a:t>December 15, Friday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4079105"/>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December Commencement 6 pm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December 15, Friday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0906904"/>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      </a:t>
                      </a:r>
                      <a:r>
                        <a:rPr lang="en-US" sz="1400" b="0" i="0" u="none" strike="noStrike" dirty="0">
                          <a:solidFill>
                            <a:srgbClr val="000000"/>
                          </a:solidFill>
                          <a:effectLst/>
                          <a:latin typeface="Orgon Slab Medium" panose="02000603000000020004" pitchFamily="50" charset="0"/>
                        </a:rPr>
                        <a:t>PhDs in All Departments</a:t>
                      </a:r>
                      <a:endParaRPr lang="en-US" sz="1600" b="0" i="0" u="none" strike="noStrike" dirty="0">
                        <a:solidFill>
                          <a:srgbClr val="000000"/>
                        </a:solidFill>
                        <a:effectLst/>
                        <a:latin typeface="Orgon Slab Medium" panose="02000603000000020004" pitchFamily="50"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r>
                        <a:rPr lang="en-US" sz="1600" b="0" i="0" u="none" strike="noStrike" kern="1200">
                          <a:solidFill>
                            <a:srgbClr val="000000"/>
                          </a:solidFill>
                          <a:effectLst/>
                          <a:latin typeface="Orgon Slab Medium" panose="02000603000000020004" pitchFamily="50" charset="0"/>
                          <a:ea typeface="+mn-ea"/>
                          <a:cs typeface="+mn-cs"/>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3613237"/>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December Commencement 10 am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Orgon Slab Medium" panose="02000603000000020004" pitchFamily="50" charset="0"/>
                          <a:ea typeface="+mn-ea"/>
                          <a:cs typeface="+mn-cs"/>
                        </a:rPr>
                        <a:t> December 16, Saturday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4541725"/>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      </a:t>
                      </a:r>
                      <a:r>
                        <a:rPr lang="en-US" sz="1400" b="0" i="0" u="none" strike="noStrike" dirty="0">
                          <a:solidFill>
                            <a:srgbClr val="000000"/>
                          </a:solidFill>
                          <a:effectLst/>
                          <a:latin typeface="Orgon Slab Medium" panose="02000603000000020004" pitchFamily="50" charset="0"/>
                        </a:rPr>
                        <a:t>Graduate and Undergraduate Degrees in Designated Departments</a:t>
                      </a:r>
                      <a:endParaRPr lang="en-US" sz="1600" b="0" i="0" u="none" strike="noStrike" dirty="0">
                        <a:solidFill>
                          <a:srgbClr val="000000"/>
                        </a:solidFill>
                        <a:effectLst/>
                        <a:latin typeface="Orgon Slab Medium" panose="02000603000000020004" pitchFamily="50"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1835656"/>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December Commencement 3 pm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Orgon Slab Medium" panose="02000603000000020004" pitchFamily="50" charset="0"/>
                          <a:ea typeface="+mn-ea"/>
                          <a:cs typeface="+mn-cs"/>
                        </a:rPr>
                        <a:t> December 16, Saturday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4613297"/>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      </a:t>
                      </a:r>
                      <a:r>
                        <a:rPr lang="en-US" sz="1400" b="0" i="0" u="none" strike="noStrike" dirty="0">
                          <a:solidFill>
                            <a:srgbClr val="000000"/>
                          </a:solidFill>
                          <a:effectLst/>
                          <a:latin typeface="Orgon Slab Medium" panose="02000603000000020004" pitchFamily="50" charset="0"/>
                        </a:rPr>
                        <a:t>Graduate and Undergraduate Degrees in Designated Departments</a:t>
                      </a:r>
                      <a:endParaRPr lang="en-US" sz="1600" b="0" i="0" u="none" strike="noStrike" dirty="0">
                        <a:solidFill>
                          <a:srgbClr val="000000"/>
                        </a:solidFill>
                        <a:effectLst/>
                        <a:latin typeface="Orgon Slab Medium" panose="02000603000000020004" pitchFamily="50"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900937"/>
                  </a:ext>
                </a:extLst>
              </a:tr>
            </a:tbl>
          </a:graphicData>
        </a:graphic>
      </p:graphicFrame>
    </p:spTree>
    <p:extLst>
      <p:ext uri="{BB962C8B-B14F-4D97-AF65-F5344CB8AC3E}">
        <p14:creationId xmlns:p14="http://schemas.microsoft.com/office/powerpoint/2010/main" val="2309760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F6AC9E3F-115E-4C46-9D65-9C701E656811}"/>
              </a:ext>
            </a:extLst>
          </p:cNvPr>
          <p:cNvSpPr txBox="1">
            <a:spLocks/>
          </p:cNvSpPr>
          <p:nvPr/>
        </p:nvSpPr>
        <p:spPr>
          <a:xfrm>
            <a:off x="1878974" y="1542887"/>
            <a:ext cx="9342818" cy="5206543"/>
          </a:xfrm>
          <a:prstGeom prst="rect">
            <a:avLst/>
          </a:prstGeom>
        </p:spPr>
        <p:txBody>
          <a:bodyPr numCol="2">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SPRING SEMESTER 2024</a:t>
            </a:r>
          </a:p>
          <a:p>
            <a:endParaRPr lang="en-US" sz="2400" dirty="0">
              <a:effectLst>
                <a:outerShdw blurRad="38100" dist="38100" dir="2700000" algn="tl">
                  <a:srgbClr val="000000">
                    <a:alpha val="43137"/>
                  </a:srgbClr>
                </a:outerShdw>
              </a:effectLst>
            </a:endParaRPr>
          </a:p>
        </p:txBody>
      </p:sp>
      <p:graphicFrame>
        <p:nvGraphicFramePr>
          <p:cNvPr id="3" name="Table 3">
            <a:extLst>
              <a:ext uri="{FF2B5EF4-FFF2-40B4-BE49-F238E27FC236}">
                <a16:creationId xmlns:a16="http://schemas.microsoft.com/office/drawing/2014/main" id="{7A204638-0DE1-9CFD-558D-ED02F97EAD82}"/>
              </a:ext>
            </a:extLst>
          </p:cNvPr>
          <p:cNvGraphicFramePr>
            <a:graphicFrameLocks noGrp="1"/>
          </p:cNvGraphicFramePr>
          <p:nvPr/>
        </p:nvGraphicFramePr>
        <p:xfrm>
          <a:off x="1995254" y="1985511"/>
          <a:ext cx="8196228" cy="4813935"/>
        </p:xfrm>
        <a:graphic>
          <a:graphicData uri="http://schemas.openxmlformats.org/drawingml/2006/table">
            <a:tbl>
              <a:tblPr firstRow="1" bandRow="1">
                <a:tableStyleId>{5DA37D80-6434-44D0-A028-1B22A696006F}</a:tableStyleId>
              </a:tblPr>
              <a:tblGrid>
                <a:gridCol w="5819967">
                  <a:extLst>
                    <a:ext uri="{9D8B030D-6E8A-4147-A177-3AD203B41FA5}">
                      <a16:colId xmlns:a16="http://schemas.microsoft.com/office/drawing/2014/main" val="129904857"/>
                    </a:ext>
                  </a:extLst>
                </a:gridCol>
                <a:gridCol w="2376261">
                  <a:extLst>
                    <a:ext uri="{9D8B030D-6E8A-4147-A177-3AD203B41FA5}">
                      <a16:colId xmlns:a16="http://schemas.microsoft.com/office/drawing/2014/main" val="3850840180"/>
                    </a:ext>
                  </a:extLst>
                </a:gridCol>
              </a:tblGrid>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Open Registration Ends</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January 15, Monday</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7072092"/>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Martin Luther King, Jr. Recognition Holiday</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January 15, Monday    </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5825468"/>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Spring semester opens 8 am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January 16, Tuesday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445893"/>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Classwork begins 8 am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January 16, Tuesday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97375"/>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Mid-Semester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March 9, Saturday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6399653"/>
                  </a:ext>
                </a:extLst>
              </a:tr>
              <a:tr h="246888">
                <a:tc>
                  <a:txBody>
                    <a:bodyPr/>
                    <a:lstStyle/>
                    <a:p>
                      <a:pPr marL="0" algn="l" defTabSz="457200" rtl="0" eaLnBrk="1" fontAlgn="ctr" latinLnBrk="0" hangingPunct="1">
                        <a:lnSpc>
                          <a:spcPct val="100000"/>
                        </a:lnSpc>
                      </a:pPr>
                      <a:r>
                        <a:rPr lang="en-US" sz="1600" b="0" i="0" u="none" strike="noStrike" kern="1200">
                          <a:solidFill>
                            <a:srgbClr val="000000"/>
                          </a:solidFill>
                          <a:effectLst/>
                          <a:latin typeface="Orgon Slab Medium" panose="02000603000000020004" pitchFamily="50" charset="0"/>
                          <a:ea typeface="+mn-ea"/>
                          <a:cs typeface="+mn-cs"/>
                        </a:rPr>
                        <a:t>Spring Recess begins 8 am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March 14, Thursday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2147010"/>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Spring Recess ends 8 am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March 18,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1655267"/>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Spring Break begins 8 am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March 24, Sunday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0184841"/>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Spring Break ends 8 am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April 1,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3817529"/>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Last Class 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May 3, Friday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8451917"/>
                  </a:ext>
                </a:extLst>
              </a:tr>
              <a:tr h="246888">
                <a:tc>
                  <a:txBody>
                    <a:bodyPr/>
                    <a:lstStyle/>
                    <a:p>
                      <a:pPr marL="0" algn="l" defTabSz="457200" rtl="0" eaLnBrk="1" fontAlgn="ctr" latinLnBrk="0" hangingPunct="1">
                        <a:lnSpc>
                          <a:spcPct val="100000"/>
                        </a:lnSpc>
                      </a:pPr>
                      <a:r>
                        <a:rPr lang="en-US" sz="1600" b="0" i="0" u="none" strike="noStrike" kern="1200">
                          <a:solidFill>
                            <a:srgbClr val="000000"/>
                          </a:solidFill>
                          <a:effectLst/>
                          <a:latin typeface="Orgon Slab Medium" panose="02000603000000020004" pitchFamily="50" charset="0"/>
                          <a:ea typeface="+mn-ea"/>
                          <a:cs typeface="+mn-cs"/>
                        </a:rPr>
                        <a:t>Final Examinations begin 7:30 am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May 6,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0042252"/>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Final Examinations end 5 pm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May 10, Friday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4079105"/>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Spring Semester closes 6 pm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May 10, Friday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0906904"/>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May Commencement 6 pm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Orgon Slab Medium" panose="02000603000000020004" pitchFamily="50" charset="0"/>
                        </a:rPr>
                        <a:t>May 10, Friday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3613237"/>
                  </a:ext>
                </a:extLst>
              </a:tr>
              <a:tr h="246888">
                <a:tc>
                  <a:txBody>
                    <a:bodyPr/>
                    <a:lstStyle/>
                    <a:p>
                      <a:pPr marL="0" algn="l" defTabSz="457200" rtl="0" eaLnBrk="1" fontAlgn="ctr" latinLnBrk="0" hangingPunct="1">
                        <a:lnSpc>
                          <a:spcPct val="100000"/>
                        </a:lnSpc>
                      </a:pPr>
                      <a:r>
                        <a:rPr lang="en-US" sz="1400" b="0" i="0" u="none" strike="noStrike" kern="1200" dirty="0">
                          <a:solidFill>
                            <a:srgbClr val="000000"/>
                          </a:solidFill>
                          <a:effectLst/>
                          <a:latin typeface="Orgon Slab Medium" panose="02000603000000020004" pitchFamily="50" charset="0"/>
                          <a:ea typeface="+mn-ea"/>
                          <a:cs typeface="+mn-cs"/>
                        </a:rPr>
                        <a:t>     PhDs in All Departments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Orgon Slab Medium" panose="02000603000000020004" pitchFamily="50"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4541725"/>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May Commencement 10 am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Orgon Slab Medium" panose="02000603000000020004" pitchFamily="50" charset="0"/>
                        </a:rPr>
                        <a:t>May 11, Saturday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1835656"/>
                  </a:ext>
                </a:extLst>
              </a:tr>
              <a:tr h="251942">
                <a:tc>
                  <a:txBody>
                    <a:bodyPr/>
                    <a:lstStyle/>
                    <a:p>
                      <a:pPr marL="0" algn="l" defTabSz="457200" rtl="0" eaLnBrk="1" fontAlgn="ctr" latinLnBrk="0" hangingPunct="1">
                        <a:lnSpc>
                          <a:spcPct val="100000"/>
                        </a:lnSpc>
                      </a:pPr>
                      <a:r>
                        <a:rPr lang="en-US" sz="1400" b="0" i="0" u="none" strike="noStrike" kern="1200" dirty="0">
                          <a:solidFill>
                            <a:srgbClr val="000000"/>
                          </a:solidFill>
                          <a:effectLst/>
                          <a:latin typeface="Orgon Slab Medium" panose="02000603000000020004" pitchFamily="50" charset="0"/>
                          <a:ea typeface="+mn-ea"/>
                          <a:cs typeface="+mn-cs"/>
                        </a:rPr>
                        <a:t>     Graduate and Undergraduate Degrees in Designated Departments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Orgon Slab Medium" panose="02000603000000020004" pitchFamily="50"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4613297"/>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May Commencement 3 pm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Orgon Slab Medium" panose="02000603000000020004" pitchFamily="50" charset="0"/>
                        </a:rPr>
                        <a:t>May 11, Saturday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900937"/>
                  </a:ext>
                </a:extLst>
              </a:tr>
              <a:tr h="246888">
                <a:tc>
                  <a:txBody>
                    <a:bodyPr/>
                    <a:lstStyle/>
                    <a:p>
                      <a:pPr marL="0" algn="l" defTabSz="457200" rtl="0" eaLnBrk="1" fontAlgn="ctr" latinLnBrk="0" hangingPunct="1">
                        <a:lnSpc>
                          <a:spcPct val="100000"/>
                        </a:lnSpc>
                      </a:pPr>
                      <a:r>
                        <a:rPr kumimoji="0" lang="en-US" sz="1400" b="0" i="0" u="none" strike="noStrike" kern="1200" cap="none" spc="0" normalizeH="0" baseline="0" noProof="0" dirty="0">
                          <a:ln>
                            <a:noFill/>
                          </a:ln>
                          <a:solidFill>
                            <a:srgbClr val="000000"/>
                          </a:solidFill>
                          <a:effectLst/>
                          <a:uLnTx/>
                          <a:uFillTx/>
                          <a:latin typeface="Orgon Slab Medium" panose="02000603000000020004" pitchFamily="50" charset="0"/>
                          <a:ea typeface="+mn-ea"/>
                          <a:cs typeface="+mn-cs"/>
                        </a:rPr>
                        <a:t>     Graduate and Undergraduate Degrees in Designated Departments</a:t>
                      </a:r>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0915703"/>
                  </a:ext>
                </a:extLst>
              </a:tr>
            </a:tbl>
          </a:graphicData>
        </a:graphic>
      </p:graphicFrame>
    </p:spTree>
    <p:extLst>
      <p:ext uri="{BB962C8B-B14F-4D97-AF65-F5344CB8AC3E}">
        <p14:creationId xmlns:p14="http://schemas.microsoft.com/office/powerpoint/2010/main" val="1106063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F6AC9E3F-115E-4C46-9D65-9C701E656811}"/>
              </a:ext>
            </a:extLst>
          </p:cNvPr>
          <p:cNvSpPr txBox="1">
            <a:spLocks/>
          </p:cNvSpPr>
          <p:nvPr/>
        </p:nvSpPr>
        <p:spPr>
          <a:xfrm>
            <a:off x="1878974" y="1542887"/>
            <a:ext cx="9342818" cy="5206543"/>
          </a:xfrm>
          <a:prstGeom prst="rect">
            <a:avLst/>
          </a:prstGeom>
        </p:spPr>
        <p:txBody>
          <a:bodyPr numCol="2">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*SUMMER SESSION 2024</a:t>
            </a:r>
          </a:p>
          <a:p>
            <a:endParaRPr lang="en-US" sz="2400" dirty="0">
              <a:effectLst>
                <a:outerShdw blurRad="38100" dist="38100" dir="2700000" algn="tl">
                  <a:srgbClr val="000000">
                    <a:alpha val="43137"/>
                  </a:srgbClr>
                </a:outerShdw>
              </a:effectLst>
            </a:endParaRPr>
          </a:p>
        </p:txBody>
      </p:sp>
      <p:graphicFrame>
        <p:nvGraphicFramePr>
          <p:cNvPr id="3" name="Table 3">
            <a:extLst>
              <a:ext uri="{FF2B5EF4-FFF2-40B4-BE49-F238E27FC236}">
                <a16:creationId xmlns:a16="http://schemas.microsoft.com/office/drawing/2014/main" id="{7A204638-0DE1-9CFD-558D-ED02F97EAD82}"/>
              </a:ext>
            </a:extLst>
          </p:cNvPr>
          <p:cNvGraphicFramePr>
            <a:graphicFrameLocks noGrp="1"/>
          </p:cNvGraphicFramePr>
          <p:nvPr/>
        </p:nvGraphicFramePr>
        <p:xfrm>
          <a:off x="1995254" y="1985511"/>
          <a:ext cx="8196228" cy="2026920"/>
        </p:xfrm>
        <a:graphic>
          <a:graphicData uri="http://schemas.openxmlformats.org/drawingml/2006/table">
            <a:tbl>
              <a:tblPr firstRow="1" bandRow="1">
                <a:tableStyleId>{5DA37D80-6434-44D0-A028-1B22A696006F}</a:tableStyleId>
              </a:tblPr>
              <a:tblGrid>
                <a:gridCol w="5819967">
                  <a:extLst>
                    <a:ext uri="{9D8B030D-6E8A-4147-A177-3AD203B41FA5}">
                      <a16:colId xmlns:a16="http://schemas.microsoft.com/office/drawing/2014/main" val="129904857"/>
                    </a:ext>
                  </a:extLst>
                </a:gridCol>
                <a:gridCol w="2376261">
                  <a:extLst>
                    <a:ext uri="{9D8B030D-6E8A-4147-A177-3AD203B41FA5}">
                      <a16:colId xmlns:a16="http://schemas.microsoft.com/office/drawing/2014/main" val="3850840180"/>
                    </a:ext>
                  </a:extLst>
                </a:gridCol>
              </a:tblGrid>
              <a:tr h="126641">
                <a:tc>
                  <a:txBody>
                    <a:bodyPr/>
                    <a:lstStyle/>
                    <a:p>
                      <a:pPr marL="0" algn="l" defTabSz="457200" rtl="0" eaLnBrk="1" fontAlgn="ctr" latinLnBrk="0" hangingPunct="1"/>
                      <a:r>
                        <a:rPr lang="en-US" sz="1600" b="0" i="0" u="none" strike="noStrike" kern="1200" dirty="0">
                          <a:solidFill>
                            <a:srgbClr val="000000"/>
                          </a:solidFill>
                          <a:effectLst/>
                          <a:latin typeface="Orgon Slab Medium" panose="02000603000000020004" pitchFamily="50" charset="0"/>
                          <a:ea typeface="+mn-ea"/>
                          <a:cs typeface="+mn-cs"/>
                        </a:rPr>
                        <a:t>Open Registration Ends</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June 2, Sunday</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7072092"/>
                  </a:ext>
                </a:extLst>
              </a:tr>
              <a:tr h="126641">
                <a:tc>
                  <a:txBody>
                    <a:bodyPr/>
                    <a:lstStyle/>
                    <a:p>
                      <a:pPr marL="0" algn="l" defTabSz="457200" rtl="0" eaLnBrk="1" fontAlgn="ctr" latinLnBrk="0" hangingPunct="1"/>
                      <a:r>
                        <a:rPr lang="en-US" sz="1600" b="0" i="0" u="none" strike="noStrike" kern="1200">
                          <a:solidFill>
                            <a:srgbClr val="000000"/>
                          </a:solidFill>
                          <a:effectLst/>
                          <a:latin typeface="Orgon Slab Medium" panose="02000603000000020004" pitchFamily="50" charset="0"/>
                          <a:ea typeface="+mn-ea"/>
                          <a:cs typeface="+mn-cs"/>
                        </a:rPr>
                        <a:t>Summer session opens 8 am</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June 3, Monday</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5825468"/>
                  </a:ext>
                </a:extLst>
              </a:tr>
              <a:tr h="126641">
                <a:tc>
                  <a:txBody>
                    <a:bodyPr/>
                    <a:lstStyle/>
                    <a:p>
                      <a:pPr marL="0" algn="l" defTabSz="457200" rtl="0" eaLnBrk="1" fontAlgn="ctr" latinLnBrk="0" hangingPunct="1"/>
                      <a:r>
                        <a:rPr lang="en-US" sz="1600" b="0" i="0" u="none" strike="noStrike" kern="1200">
                          <a:solidFill>
                            <a:srgbClr val="000000"/>
                          </a:solidFill>
                          <a:effectLst/>
                          <a:latin typeface="Orgon Slab Medium" panose="02000603000000020004" pitchFamily="50" charset="0"/>
                          <a:ea typeface="+mn-ea"/>
                          <a:cs typeface="+mn-cs"/>
                        </a:rPr>
                        <a:t>Classwork begins 8 am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June 3,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445893"/>
                  </a:ext>
                </a:extLst>
              </a:tr>
              <a:tr h="126641">
                <a:tc>
                  <a:txBody>
                    <a:bodyPr/>
                    <a:lstStyle/>
                    <a:p>
                      <a:pPr marL="0" algn="l" defTabSz="457200" rtl="0" eaLnBrk="1" fontAlgn="ctr" latinLnBrk="0" hangingPunct="1"/>
                      <a:r>
                        <a:rPr lang="en-US" sz="1600" b="0" i="0" u="none" strike="noStrike" kern="1200">
                          <a:solidFill>
                            <a:srgbClr val="000000"/>
                          </a:solidFill>
                          <a:effectLst/>
                          <a:latin typeface="Orgon Slab Medium" panose="02000603000000020004" pitchFamily="50" charset="0"/>
                          <a:ea typeface="+mn-ea"/>
                          <a:cs typeface="+mn-cs"/>
                        </a:rPr>
                        <a:t>Juneteenth Holiday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June 19, Wednesday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97375"/>
                  </a:ext>
                </a:extLst>
              </a:tr>
              <a:tr h="126641">
                <a:tc>
                  <a:txBody>
                    <a:bodyPr/>
                    <a:lstStyle/>
                    <a:p>
                      <a:pPr marL="0" algn="l" defTabSz="457200" rtl="0" eaLnBrk="1" fontAlgn="ctr" latinLnBrk="0" hangingPunct="1"/>
                      <a:r>
                        <a:rPr lang="en-US" sz="1600" b="0" i="0" u="none" strike="noStrike" kern="1200">
                          <a:solidFill>
                            <a:srgbClr val="000000"/>
                          </a:solidFill>
                          <a:effectLst/>
                          <a:latin typeface="Orgon Slab Medium" panose="02000603000000020004" pitchFamily="50" charset="0"/>
                          <a:ea typeface="+mn-ea"/>
                          <a:cs typeface="+mn-cs"/>
                        </a:rPr>
                        <a:t>Independence Day Holiday (observed)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July 4, Thursday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6399653"/>
                  </a:ext>
                </a:extLst>
              </a:tr>
              <a:tr h="126641">
                <a:tc>
                  <a:txBody>
                    <a:bodyPr/>
                    <a:lstStyle/>
                    <a:p>
                      <a:pPr marL="0" algn="l" defTabSz="457200" rtl="0" eaLnBrk="1" fontAlgn="ctr" latinLnBrk="0" hangingPunct="1"/>
                      <a:r>
                        <a:rPr lang="en-US" sz="1600" b="0" i="0" u="none" strike="noStrike" kern="1200">
                          <a:solidFill>
                            <a:srgbClr val="000000"/>
                          </a:solidFill>
                          <a:effectLst/>
                          <a:latin typeface="Orgon Slab Medium" panose="02000603000000020004" pitchFamily="50" charset="0"/>
                          <a:ea typeface="+mn-ea"/>
                          <a:cs typeface="+mn-cs"/>
                        </a:rPr>
                        <a:t>Final Examinations begin 8 am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July 25, Thursday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2147010"/>
                  </a:ext>
                </a:extLst>
              </a:tr>
              <a:tr h="126641">
                <a:tc>
                  <a:txBody>
                    <a:bodyPr/>
                    <a:lstStyle/>
                    <a:p>
                      <a:pPr marL="0" algn="l" defTabSz="457200" rtl="0" eaLnBrk="1" fontAlgn="ctr" latinLnBrk="0" hangingPunct="1"/>
                      <a:r>
                        <a:rPr lang="en-US" sz="1600" b="0" i="0" u="none" strike="noStrike" kern="1200">
                          <a:solidFill>
                            <a:srgbClr val="000000"/>
                          </a:solidFill>
                          <a:effectLst/>
                          <a:latin typeface="Orgon Slab Medium" panose="02000603000000020004" pitchFamily="50" charset="0"/>
                          <a:ea typeface="+mn-ea"/>
                          <a:cs typeface="+mn-cs"/>
                        </a:rPr>
                        <a:t>Final Examinations end 12:30 pm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July 26, Friday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1655267"/>
                  </a:ext>
                </a:extLst>
              </a:tr>
              <a:tr h="126641">
                <a:tc>
                  <a:txBody>
                    <a:bodyPr/>
                    <a:lstStyle/>
                    <a:p>
                      <a:pPr marL="0" algn="l" defTabSz="457200" rtl="0" eaLnBrk="1" fontAlgn="ctr" latinLnBrk="0" hangingPunct="1"/>
                      <a:r>
                        <a:rPr lang="en-US" sz="1600" b="0" i="0" u="none" strike="noStrike" kern="1200" dirty="0">
                          <a:solidFill>
                            <a:srgbClr val="000000"/>
                          </a:solidFill>
                          <a:effectLst/>
                          <a:latin typeface="Orgon Slab Medium" panose="02000603000000020004" pitchFamily="50" charset="0"/>
                          <a:ea typeface="+mn-ea"/>
                          <a:cs typeface="+mn-cs"/>
                        </a:rPr>
                        <a:t>Summer Session closes 12:30 pm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July 26, Friday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0184841"/>
                  </a:ext>
                </a:extLst>
              </a:tr>
            </a:tbl>
          </a:graphicData>
        </a:graphic>
      </p:graphicFrame>
      <p:sp>
        <p:nvSpPr>
          <p:cNvPr id="4" name="TextBox 3">
            <a:extLst>
              <a:ext uri="{FF2B5EF4-FFF2-40B4-BE49-F238E27FC236}">
                <a16:creationId xmlns:a16="http://schemas.microsoft.com/office/drawing/2014/main" id="{6C2D5E73-F071-349E-FF5D-7CF62BC14E9D}"/>
              </a:ext>
            </a:extLst>
          </p:cNvPr>
          <p:cNvSpPr txBox="1"/>
          <p:nvPr/>
        </p:nvSpPr>
        <p:spPr>
          <a:xfrm>
            <a:off x="1995254" y="4271321"/>
            <a:ext cx="7668194" cy="646331"/>
          </a:xfrm>
          <a:prstGeom prst="rect">
            <a:avLst/>
          </a:prstGeom>
          <a:noFill/>
        </p:spPr>
        <p:txBody>
          <a:bodyPr wrap="square">
            <a:spAutoFit/>
          </a:bodyPr>
          <a:lstStyle/>
          <a:p>
            <a:pPr algn="l" fontAlgn="ctr"/>
            <a:r>
              <a:rPr lang="en-US" sz="1800" b="0" i="0" u="none" strike="noStrike" dirty="0">
                <a:solidFill>
                  <a:srgbClr val="509E2F"/>
                </a:solidFill>
                <a:effectLst/>
                <a:latin typeface="Orgon Slab Medium" panose="02000603000000020004" pitchFamily="50" charset="0"/>
              </a:rPr>
              <a:t>*Schedule shows the regular eight-week Summer Session.  </a:t>
            </a:r>
          </a:p>
          <a:p>
            <a:pPr algn="l" fontAlgn="ctr"/>
            <a:r>
              <a:rPr lang="en-US" sz="1800" dirty="0">
                <a:solidFill>
                  <a:srgbClr val="509E2F"/>
                </a:solidFill>
                <a:latin typeface="Orgon Slab Medium" panose="02000603000000020004" pitchFamily="50" charset="0"/>
              </a:rPr>
              <a:t>  </a:t>
            </a:r>
            <a:r>
              <a:rPr lang="en-US" sz="1800" b="0" i="0" u="none" strike="noStrike" dirty="0">
                <a:solidFill>
                  <a:srgbClr val="509E2F"/>
                </a:solidFill>
                <a:effectLst/>
                <a:latin typeface="Orgon Slab Medium" panose="02000603000000020004" pitchFamily="50" charset="0"/>
              </a:rPr>
              <a:t>Other special four-week course sessions may be scheduled.</a:t>
            </a:r>
          </a:p>
        </p:txBody>
      </p:sp>
    </p:spTree>
    <p:extLst>
      <p:ext uri="{BB962C8B-B14F-4D97-AF65-F5344CB8AC3E}">
        <p14:creationId xmlns:p14="http://schemas.microsoft.com/office/powerpoint/2010/main" val="2171348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F6AC9E3F-115E-4C46-9D65-9C701E656811}"/>
              </a:ext>
            </a:extLst>
          </p:cNvPr>
          <p:cNvSpPr txBox="1">
            <a:spLocks/>
          </p:cNvSpPr>
          <p:nvPr/>
        </p:nvSpPr>
        <p:spPr>
          <a:xfrm>
            <a:off x="1878974" y="1542887"/>
            <a:ext cx="9973882" cy="1174556"/>
          </a:xfrm>
          <a:prstGeom prst="rect">
            <a:avLst/>
          </a:prstGeom>
        </p:spPr>
        <p:txBody>
          <a:bodyPr numCol="1">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CLASS SESSIONS </a:t>
            </a:r>
          </a:p>
          <a:p>
            <a:r>
              <a:rPr lang="en-US" sz="2800" b="1" dirty="0"/>
              <a:t>(EXCLUDING FINAL EXAMINATIONS)</a:t>
            </a:r>
          </a:p>
          <a:p>
            <a:endParaRPr lang="en-US" sz="2800" b="1" dirty="0"/>
          </a:p>
          <a:p>
            <a:endParaRPr lang="en-US" sz="2400" dirty="0">
              <a:effectLst>
                <a:outerShdw blurRad="38100" dist="38100" dir="2700000" algn="tl">
                  <a:srgbClr val="000000">
                    <a:alpha val="43137"/>
                  </a:srgbClr>
                </a:outerShdw>
              </a:effectLst>
            </a:endParaRPr>
          </a:p>
        </p:txBody>
      </p:sp>
      <p:graphicFrame>
        <p:nvGraphicFramePr>
          <p:cNvPr id="3" name="Table 3">
            <a:extLst>
              <a:ext uri="{FF2B5EF4-FFF2-40B4-BE49-F238E27FC236}">
                <a16:creationId xmlns:a16="http://schemas.microsoft.com/office/drawing/2014/main" id="{7A204638-0DE1-9CFD-558D-ED02F97EAD82}"/>
              </a:ext>
            </a:extLst>
          </p:cNvPr>
          <p:cNvGraphicFramePr>
            <a:graphicFrameLocks noGrp="1"/>
          </p:cNvGraphicFramePr>
          <p:nvPr/>
        </p:nvGraphicFramePr>
        <p:xfrm>
          <a:off x="1995255" y="2539308"/>
          <a:ext cx="7436371" cy="2026920"/>
        </p:xfrm>
        <a:graphic>
          <a:graphicData uri="http://schemas.openxmlformats.org/drawingml/2006/table">
            <a:tbl>
              <a:tblPr firstRow="1" bandRow="1">
                <a:tableStyleId>{5DA37D80-6434-44D0-A028-1B22A696006F}</a:tableStyleId>
              </a:tblPr>
              <a:tblGrid>
                <a:gridCol w="1131862">
                  <a:extLst>
                    <a:ext uri="{9D8B030D-6E8A-4147-A177-3AD203B41FA5}">
                      <a16:colId xmlns:a16="http://schemas.microsoft.com/office/drawing/2014/main" val="3967836433"/>
                    </a:ext>
                  </a:extLst>
                </a:gridCol>
                <a:gridCol w="808157">
                  <a:extLst>
                    <a:ext uri="{9D8B030D-6E8A-4147-A177-3AD203B41FA5}">
                      <a16:colId xmlns:a16="http://schemas.microsoft.com/office/drawing/2014/main" val="579902665"/>
                    </a:ext>
                  </a:extLst>
                </a:gridCol>
                <a:gridCol w="808157">
                  <a:extLst>
                    <a:ext uri="{9D8B030D-6E8A-4147-A177-3AD203B41FA5}">
                      <a16:colId xmlns:a16="http://schemas.microsoft.com/office/drawing/2014/main" val="23760072"/>
                    </a:ext>
                  </a:extLst>
                </a:gridCol>
                <a:gridCol w="808157">
                  <a:extLst>
                    <a:ext uri="{9D8B030D-6E8A-4147-A177-3AD203B41FA5}">
                      <a16:colId xmlns:a16="http://schemas.microsoft.com/office/drawing/2014/main" val="2845958912"/>
                    </a:ext>
                  </a:extLst>
                </a:gridCol>
                <a:gridCol w="808157">
                  <a:extLst>
                    <a:ext uri="{9D8B030D-6E8A-4147-A177-3AD203B41FA5}">
                      <a16:colId xmlns:a16="http://schemas.microsoft.com/office/drawing/2014/main" val="988288600"/>
                    </a:ext>
                  </a:extLst>
                </a:gridCol>
                <a:gridCol w="808157">
                  <a:extLst>
                    <a:ext uri="{9D8B030D-6E8A-4147-A177-3AD203B41FA5}">
                      <a16:colId xmlns:a16="http://schemas.microsoft.com/office/drawing/2014/main" val="2901615519"/>
                    </a:ext>
                  </a:extLst>
                </a:gridCol>
                <a:gridCol w="1131862">
                  <a:extLst>
                    <a:ext uri="{9D8B030D-6E8A-4147-A177-3AD203B41FA5}">
                      <a16:colId xmlns:a16="http://schemas.microsoft.com/office/drawing/2014/main" val="129904857"/>
                    </a:ext>
                  </a:extLst>
                </a:gridCol>
                <a:gridCol w="1131862">
                  <a:extLst>
                    <a:ext uri="{9D8B030D-6E8A-4147-A177-3AD203B41FA5}">
                      <a16:colId xmlns:a16="http://schemas.microsoft.com/office/drawing/2014/main" val="3850840180"/>
                    </a:ext>
                  </a:extLst>
                </a:gridCol>
              </a:tblGrid>
              <a:tr h="126641">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dirty="0">
                          <a:solidFill>
                            <a:srgbClr val="000000"/>
                          </a:solidFill>
                          <a:effectLst/>
                          <a:latin typeface="Orgon Slab Medium" panose="02000603000000020004" pitchFamily="50" charset="0"/>
                        </a:rPr>
                        <a:t>M</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dirty="0">
                          <a:solidFill>
                            <a:srgbClr val="000000"/>
                          </a:solidFill>
                          <a:effectLst/>
                          <a:latin typeface="Orgon Slab Medium" panose="02000603000000020004" pitchFamily="50" charset="0"/>
                        </a:rPr>
                        <a:t>TU</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dirty="0">
                          <a:solidFill>
                            <a:srgbClr val="000000"/>
                          </a:solidFill>
                          <a:effectLst/>
                          <a:latin typeface="Orgon Slab Medium" panose="02000603000000020004" pitchFamily="50" charset="0"/>
                        </a:rPr>
                        <a:t>W</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dirty="0">
                          <a:solidFill>
                            <a:srgbClr val="000000"/>
                          </a:solidFill>
                          <a:effectLst/>
                          <a:latin typeface="Orgon Slab Medium" panose="02000603000000020004" pitchFamily="50" charset="0"/>
                        </a:rPr>
                        <a:t>TH</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a:solidFill>
                            <a:srgbClr val="000000"/>
                          </a:solidFill>
                          <a:effectLst/>
                          <a:latin typeface="Orgon Slab Medium" panose="02000603000000020004" pitchFamily="50" charset="0"/>
                        </a:rPr>
                        <a:t>F</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a:solidFill>
                            <a:srgbClr val="000000"/>
                          </a:solidFill>
                          <a:effectLst/>
                          <a:latin typeface="Orgon Slab Medium" panose="02000603000000020004" pitchFamily="50" charset="0"/>
                        </a:rPr>
                        <a:t>Total MWF</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dirty="0">
                          <a:solidFill>
                            <a:srgbClr val="000000"/>
                          </a:solidFill>
                          <a:effectLst/>
                          <a:latin typeface="Orgon Slab Medium" panose="02000603000000020004" pitchFamily="50" charset="0"/>
                        </a:rPr>
                        <a:t>Total TR</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7072092"/>
                  </a:ext>
                </a:extLst>
              </a:tr>
              <a:tr h="126641">
                <a:tc>
                  <a:txBody>
                    <a:bodyPr/>
                    <a:lstStyle/>
                    <a:p>
                      <a:pPr algn="l" fontAlgn="ctr"/>
                      <a:r>
                        <a:rPr lang="en-US" sz="1600" b="0" i="0" u="none" strike="noStrike" dirty="0">
                          <a:solidFill>
                            <a:srgbClr val="000000"/>
                          </a:solidFill>
                          <a:effectLst/>
                          <a:latin typeface="Orgon Slab Medium" panose="02000603000000020004" pitchFamily="50" charset="0"/>
                        </a:rPr>
                        <a:t>Fall</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14</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15</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15</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14</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14</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43</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29</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5825468"/>
                  </a:ext>
                </a:extLst>
              </a:tr>
              <a:tr h="126641">
                <a:tc>
                  <a:txBody>
                    <a:bodyPr/>
                    <a:lstStyle/>
                    <a:p>
                      <a:pPr algn="l" fontAlgn="ctr"/>
                      <a:r>
                        <a:rPr lang="en-US" sz="1600" b="0" i="0" u="none" strike="noStrike" dirty="0">
                          <a:solidFill>
                            <a:srgbClr val="000000"/>
                          </a:solidFill>
                          <a:effectLst/>
                          <a:latin typeface="Orgon Slab Medium" panose="02000603000000020004" pitchFamily="50" charset="0"/>
                        </a:rPr>
                        <a:t>Spring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445893"/>
                  </a:ext>
                </a:extLst>
              </a:tr>
              <a:tr h="126641">
                <a:tc>
                  <a:txBody>
                    <a:bodyPr/>
                    <a:lstStyle/>
                    <a:p>
                      <a:pPr algn="l" fontAlgn="ctr"/>
                      <a:r>
                        <a:rPr lang="en-US" sz="1600" b="0" i="0" u="none" strike="noStrike" dirty="0">
                          <a:solidFill>
                            <a:srgbClr val="000000"/>
                          </a:solidFill>
                          <a:effectLst/>
                          <a:latin typeface="Orgon Slab Medium" panose="02000603000000020004" pitchFamily="50" charset="0"/>
                        </a:rPr>
                        <a:t>Summer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97375"/>
                  </a:ext>
                </a:extLst>
              </a:tr>
              <a:tr h="126641">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Orgon Slab Medium" panose="02000603000000020004" pitchFamily="50"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6399653"/>
                  </a:ext>
                </a:extLst>
              </a:tr>
              <a:tr h="126641">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Orgon Slab Medium" panose="02000603000000020004" pitchFamily="50"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2147010"/>
                  </a:ext>
                </a:extLst>
              </a:tr>
              <a:tr h="126641">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Orgon Slab Medium" panose="02000603000000020004" pitchFamily="50"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1655267"/>
                  </a:ext>
                </a:extLst>
              </a:tr>
              <a:tr h="126641">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Orgon Slab Medium" panose="02000603000000020004" pitchFamily="50"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0184841"/>
                  </a:ext>
                </a:extLst>
              </a:tr>
            </a:tbl>
          </a:graphicData>
        </a:graphic>
      </p:graphicFrame>
      <p:sp>
        <p:nvSpPr>
          <p:cNvPr id="5" name="TextBox 4">
            <a:extLst>
              <a:ext uri="{FF2B5EF4-FFF2-40B4-BE49-F238E27FC236}">
                <a16:creationId xmlns:a16="http://schemas.microsoft.com/office/drawing/2014/main" id="{25E93479-FD1A-FE00-2306-B75DFB4A0BFC}"/>
              </a:ext>
            </a:extLst>
          </p:cNvPr>
          <p:cNvSpPr txBox="1"/>
          <p:nvPr/>
        </p:nvSpPr>
        <p:spPr>
          <a:xfrm>
            <a:off x="1995254" y="3924107"/>
            <a:ext cx="7436371" cy="646331"/>
          </a:xfrm>
          <a:prstGeom prst="rect">
            <a:avLst/>
          </a:prstGeom>
          <a:noFill/>
        </p:spPr>
        <p:txBody>
          <a:bodyPr wrap="square">
            <a:spAutoFit/>
          </a:bodyPr>
          <a:lstStyle/>
          <a:p>
            <a:r>
              <a:rPr lang="en-US" sz="1800" b="0" i="0" u="none" strike="noStrike" dirty="0">
                <a:solidFill>
                  <a:srgbClr val="000000"/>
                </a:solidFill>
                <a:effectLst/>
                <a:latin typeface="Orgon Slab Medium" panose="02000603000000020004" pitchFamily="50" charset="0"/>
              </a:rPr>
              <a:t>The faculty is reminded of the religious and other holidays that a substantial number of students may wish to observe.</a:t>
            </a:r>
            <a:r>
              <a:rPr lang="en-US" sz="1800" dirty="0">
                <a:latin typeface="Orgon Slab Medium" panose="02000603000000020004" pitchFamily="50" charset="0"/>
              </a:rPr>
              <a:t> </a:t>
            </a:r>
          </a:p>
        </p:txBody>
      </p:sp>
    </p:spTree>
    <p:extLst>
      <p:ext uri="{BB962C8B-B14F-4D97-AF65-F5344CB8AC3E}">
        <p14:creationId xmlns:p14="http://schemas.microsoft.com/office/powerpoint/2010/main" val="4035895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F6AC9E3F-115E-4C46-9D65-9C701E656811}"/>
              </a:ext>
            </a:extLst>
          </p:cNvPr>
          <p:cNvSpPr txBox="1">
            <a:spLocks/>
          </p:cNvSpPr>
          <p:nvPr/>
        </p:nvSpPr>
        <p:spPr>
          <a:xfrm>
            <a:off x="1878974" y="1651457"/>
            <a:ext cx="8498076" cy="5206543"/>
          </a:xfrm>
          <a:prstGeom prst="rect">
            <a:avLst/>
          </a:prstGeom>
        </p:spPr>
        <p:txBody>
          <a:bodyPr numCol="2">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FALL SEMESTER 2024</a:t>
            </a:r>
          </a:p>
          <a:p>
            <a:endParaRPr lang="en-US" sz="2400" dirty="0">
              <a:effectLst>
                <a:outerShdw blurRad="38100" dist="38100" dir="2700000" algn="tl">
                  <a:srgbClr val="000000">
                    <a:alpha val="43137"/>
                  </a:srgbClr>
                </a:outerShdw>
              </a:effectLst>
            </a:endParaRPr>
          </a:p>
        </p:txBody>
      </p:sp>
      <p:graphicFrame>
        <p:nvGraphicFramePr>
          <p:cNvPr id="3" name="Table 3">
            <a:extLst>
              <a:ext uri="{FF2B5EF4-FFF2-40B4-BE49-F238E27FC236}">
                <a16:creationId xmlns:a16="http://schemas.microsoft.com/office/drawing/2014/main" id="{7A204638-0DE1-9CFD-558D-ED02F97EAD82}"/>
              </a:ext>
            </a:extLst>
          </p:cNvPr>
          <p:cNvGraphicFramePr>
            <a:graphicFrameLocks noGrp="1"/>
          </p:cNvGraphicFramePr>
          <p:nvPr/>
        </p:nvGraphicFramePr>
        <p:xfrm>
          <a:off x="1995254" y="2086378"/>
          <a:ext cx="8196228" cy="4608576"/>
        </p:xfrm>
        <a:graphic>
          <a:graphicData uri="http://schemas.openxmlformats.org/drawingml/2006/table">
            <a:tbl>
              <a:tblPr firstRow="1" bandRow="1">
                <a:tableStyleId>{5DA37D80-6434-44D0-A028-1B22A696006F}</a:tableStyleId>
              </a:tblPr>
              <a:tblGrid>
                <a:gridCol w="5819967">
                  <a:extLst>
                    <a:ext uri="{9D8B030D-6E8A-4147-A177-3AD203B41FA5}">
                      <a16:colId xmlns:a16="http://schemas.microsoft.com/office/drawing/2014/main" val="129904857"/>
                    </a:ext>
                  </a:extLst>
                </a:gridCol>
                <a:gridCol w="2376261">
                  <a:extLst>
                    <a:ext uri="{9D8B030D-6E8A-4147-A177-3AD203B41FA5}">
                      <a16:colId xmlns:a16="http://schemas.microsoft.com/office/drawing/2014/main" val="3850840180"/>
                    </a:ext>
                  </a:extLst>
                </a:gridCol>
              </a:tblGrid>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Open Registration Ends</a:t>
                      </a:r>
                    </a:p>
                  </a:txBody>
                  <a:tcPr marL="0" marR="0"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August 18, Sunday</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7072092"/>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Fall semester opens 8 am</a:t>
                      </a:r>
                    </a:p>
                  </a:txBody>
                  <a:tcPr marL="0" marR="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August 19, Monday</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5825468"/>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Classwork begins 8 am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August 19,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445893"/>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Labor Day Holiday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September 2,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97375"/>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Fall Break Begins 8 am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October 3, Thursday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6399653"/>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Fall Break Ends 8 am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October 7,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2147010"/>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Mid-Semester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October 12, Saturday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1655267"/>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Thanksgiving vacation begins 8 am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November 24, Sunday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0184841"/>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Thanksgiving vacation ends 8 am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December 2,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3817529"/>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Last Class Day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December 6, Friday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8451917"/>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Final Examinations begin 7:30 am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December 9,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0042252"/>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Final Examinations end 5 pm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December 13, Friday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4079105"/>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December Commencement 6 pm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Orgon Slab Medium" panose="02000603000000020004" pitchFamily="50" charset="0"/>
                        </a:rPr>
                        <a:t>December 13, Friday</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0906904"/>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      </a:t>
                      </a:r>
                      <a:r>
                        <a:rPr lang="en-US" sz="1400" b="0" i="0" u="none" strike="noStrike" dirty="0">
                          <a:solidFill>
                            <a:srgbClr val="000000"/>
                          </a:solidFill>
                          <a:effectLst/>
                          <a:latin typeface="Orgon Slab Medium" panose="02000603000000020004" pitchFamily="50" charset="0"/>
                        </a:rPr>
                        <a:t>PhDs in All Departments</a:t>
                      </a:r>
                      <a:endParaRPr lang="en-US" sz="1600" b="0" i="0" u="none" strike="noStrike" dirty="0">
                        <a:solidFill>
                          <a:srgbClr val="000000"/>
                        </a:solidFill>
                        <a:effectLst/>
                        <a:latin typeface="Orgon Slab Medium" panose="02000603000000020004" pitchFamily="50"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r>
                        <a:rPr lang="en-US" sz="1600" b="0" i="0" u="none" strike="noStrike" kern="1200">
                          <a:solidFill>
                            <a:srgbClr val="000000"/>
                          </a:solidFill>
                          <a:effectLst/>
                          <a:latin typeface="Orgon Slab Medium" panose="02000603000000020004" pitchFamily="50" charset="0"/>
                          <a:ea typeface="+mn-ea"/>
                          <a:cs typeface="+mn-cs"/>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3613237"/>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December Commencement 10 am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Orgon Slab Medium" panose="02000603000000020004" pitchFamily="50" charset="0"/>
                          <a:ea typeface="+mn-ea"/>
                          <a:cs typeface="+mn-cs"/>
                        </a:rPr>
                        <a:t> December 14, Saturday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4541725"/>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      </a:t>
                      </a:r>
                      <a:r>
                        <a:rPr lang="en-US" sz="1400" b="0" i="0" u="none" strike="noStrike" dirty="0">
                          <a:solidFill>
                            <a:srgbClr val="000000"/>
                          </a:solidFill>
                          <a:effectLst/>
                          <a:latin typeface="Orgon Slab Medium" panose="02000603000000020004" pitchFamily="50" charset="0"/>
                        </a:rPr>
                        <a:t>Graduate and Undergraduate Degrees in Designated Departments</a:t>
                      </a:r>
                      <a:endParaRPr lang="en-US" sz="1600" b="0" i="0" u="none" strike="noStrike" dirty="0">
                        <a:solidFill>
                          <a:srgbClr val="000000"/>
                        </a:solidFill>
                        <a:effectLst/>
                        <a:latin typeface="Orgon Slab Medium" panose="02000603000000020004" pitchFamily="50"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1835656"/>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December Commencement 3 pm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Orgon Slab Medium" panose="02000603000000020004" pitchFamily="50" charset="0"/>
                          <a:ea typeface="+mn-ea"/>
                          <a:cs typeface="+mn-cs"/>
                        </a:rPr>
                        <a:t> December 14, Saturday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4613297"/>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      </a:t>
                      </a:r>
                      <a:r>
                        <a:rPr lang="en-US" sz="1400" b="0" i="0" u="none" strike="noStrike" dirty="0">
                          <a:solidFill>
                            <a:srgbClr val="000000"/>
                          </a:solidFill>
                          <a:effectLst/>
                          <a:latin typeface="Orgon Slab Medium" panose="02000603000000020004" pitchFamily="50" charset="0"/>
                        </a:rPr>
                        <a:t>Graduate and Undergraduate Degrees in Designated Departments</a:t>
                      </a:r>
                      <a:endParaRPr lang="en-US" sz="1600" b="0" i="0" u="none" strike="noStrike" dirty="0">
                        <a:solidFill>
                          <a:srgbClr val="000000"/>
                        </a:solidFill>
                        <a:effectLst/>
                        <a:latin typeface="Orgon Slab Medium" panose="02000603000000020004" pitchFamily="50"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900937"/>
                  </a:ext>
                </a:extLst>
              </a:tr>
            </a:tbl>
          </a:graphicData>
        </a:graphic>
      </p:graphicFrame>
    </p:spTree>
    <p:extLst>
      <p:ext uri="{BB962C8B-B14F-4D97-AF65-F5344CB8AC3E}">
        <p14:creationId xmlns:p14="http://schemas.microsoft.com/office/powerpoint/2010/main" val="165345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body" idx="1"/>
          </p:nvPr>
        </p:nvSpPr>
        <p:spPr>
          <a:xfrm>
            <a:off x="681050" y="3042948"/>
            <a:ext cx="10929600" cy="3274200"/>
          </a:xfrm>
          <a:prstGeom prst="rect">
            <a:avLst/>
          </a:prstGeom>
          <a:noFill/>
          <a:ln>
            <a:noFill/>
          </a:ln>
        </p:spPr>
        <p:txBody>
          <a:bodyPr spcFirstLastPara="1" wrap="square" lIns="91425" tIns="45700" rIns="91425" bIns="45700" anchor="t" anchorCtr="0">
            <a:noAutofit/>
          </a:bodyPr>
          <a:lstStyle/>
          <a:p>
            <a:pPr marL="342900" lvl="0" indent="-317500" algn="l" rtl="0">
              <a:lnSpc>
                <a:spcPct val="150000"/>
              </a:lnSpc>
              <a:spcBef>
                <a:spcPts val="400"/>
              </a:spcBef>
              <a:spcAft>
                <a:spcPts val="0"/>
              </a:spcAft>
              <a:buClr>
                <a:srgbClr val="003B49"/>
              </a:buClr>
              <a:buSzPts val="2000"/>
              <a:buFont typeface="Arial"/>
              <a:buChar char="•"/>
            </a:pPr>
            <a:r>
              <a:rPr lang="en" sz="2000">
                <a:solidFill>
                  <a:srgbClr val="003B49"/>
                </a:solidFill>
              </a:rPr>
              <a:t>We will be using Robert's Rules to guide our recording of minutes. </a:t>
            </a:r>
            <a:endParaRPr/>
          </a:p>
          <a:p>
            <a:pPr marL="342900" lvl="0" indent="-342900" algn="l" rtl="0">
              <a:lnSpc>
                <a:spcPct val="150000"/>
              </a:lnSpc>
              <a:spcBef>
                <a:spcPts val="0"/>
              </a:spcBef>
              <a:spcAft>
                <a:spcPts val="0"/>
              </a:spcAft>
              <a:buClr>
                <a:srgbClr val="003B49"/>
              </a:buClr>
              <a:buSzPts val="2000"/>
              <a:buFont typeface="Arial"/>
              <a:buChar char="•"/>
            </a:pPr>
            <a:r>
              <a:rPr lang="en" sz="2000">
                <a:solidFill>
                  <a:srgbClr val="003B49"/>
                </a:solidFill>
                <a:latin typeface="Arial"/>
                <a:ea typeface="Arial"/>
                <a:cs typeface="Arial"/>
                <a:sym typeface="Arial"/>
              </a:rPr>
              <a:t>Robert's Rules of Order say that meeting minutes are simply a summary of what happened at the meeting. </a:t>
            </a:r>
            <a:endParaRPr/>
          </a:p>
          <a:p>
            <a:pPr marL="342900" lvl="0" indent="-342900" algn="l" rtl="0">
              <a:lnSpc>
                <a:spcPct val="150000"/>
              </a:lnSpc>
              <a:spcBef>
                <a:spcPts val="400"/>
              </a:spcBef>
              <a:spcAft>
                <a:spcPts val="0"/>
              </a:spcAft>
              <a:buClr>
                <a:srgbClr val="003B49"/>
              </a:buClr>
              <a:buSzPts val="2000"/>
              <a:buFont typeface="Arial"/>
              <a:buChar char="•"/>
            </a:pPr>
            <a:r>
              <a:rPr lang="en" sz="2000">
                <a:solidFill>
                  <a:srgbClr val="003B49"/>
                </a:solidFill>
                <a:latin typeface="Arial"/>
                <a:ea typeface="Arial"/>
                <a:cs typeface="Arial"/>
                <a:sym typeface="Arial"/>
              </a:rPr>
              <a:t>They are not a play by play of everything that happened or what members said. </a:t>
            </a:r>
            <a:endParaRPr/>
          </a:p>
          <a:p>
            <a:pPr marL="342900" lvl="0" indent="-342900" algn="l" rtl="0">
              <a:lnSpc>
                <a:spcPct val="150000"/>
              </a:lnSpc>
              <a:spcBef>
                <a:spcPts val="400"/>
              </a:spcBef>
              <a:spcAft>
                <a:spcPts val="0"/>
              </a:spcAft>
              <a:buClr>
                <a:srgbClr val="003B49"/>
              </a:buClr>
              <a:buSzPts val="2000"/>
              <a:buFont typeface="Arial"/>
              <a:buChar char="•"/>
            </a:pPr>
            <a:r>
              <a:rPr lang="en" sz="2000">
                <a:solidFill>
                  <a:srgbClr val="003B49"/>
                </a:solidFill>
                <a:latin typeface="Arial"/>
                <a:ea typeface="Arial"/>
                <a:cs typeface="Arial"/>
                <a:sym typeface="Arial"/>
              </a:rPr>
              <a:t>If needed, Faculty Senators may request access to the audio recording of the meeting. Please email </a:t>
            </a:r>
            <a:r>
              <a:rPr lang="en" sz="2000" u="sng">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facsenate@mst.edu</a:t>
            </a:r>
            <a:r>
              <a:rPr lang="en" sz="2000">
                <a:solidFill>
                  <a:srgbClr val="0070C0"/>
                </a:solidFill>
                <a:latin typeface="Arial"/>
                <a:ea typeface="Arial"/>
                <a:cs typeface="Arial"/>
                <a:sym typeface="Arial"/>
              </a:rPr>
              <a:t> </a:t>
            </a:r>
            <a:r>
              <a:rPr lang="en" sz="2000">
                <a:solidFill>
                  <a:srgbClr val="003B49"/>
                </a:solidFill>
                <a:latin typeface="Arial"/>
                <a:ea typeface="Arial"/>
                <a:cs typeface="Arial"/>
                <a:sym typeface="Arial"/>
              </a:rPr>
              <a:t>with justification. </a:t>
            </a:r>
            <a:endParaRPr sz="2000">
              <a:solidFill>
                <a:srgbClr val="003B49"/>
              </a:solidFill>
              <a:latin typeface="Arial"/>
              <a:ea typeface="Arial"/>
              <a:cs typeface="Arial"/>
              <a:sym typeface="Arial"/>
            </a:endParaRPr>
          </a:p>
          <a:p>
            <a:pPr marL="6350" lvl="0" indent="-6350" algn="l" rtl="0">
              <a:lnSpc>
                <a:spcPct val="100000"/>
              </a:lnSpc>
              <a:spcBef>
                <a:spcPts val="400"/>
              </a:spcBef>
              <a:spcAft>
                <a:spcPts val="0"/>
              </a:spcAft>
              <a:buClr>
                <a:srgbClr val="509E2F"/>
              </a:buClr>
              <a:buSzPts val="2000"/>
              <a:buNone/>
            </a:pPr>
            <a:endParaRPr sz="2000">
              <a:solidFill>
                <a:srgbClr val="003B49"/>
              </a:solidFill>
              <a:latin typeface="Arial"/>
              <a:ea typeface="Arial"/>
              <a:cs typeface="Arial"/>
              <a:sym typeface="Arial"/>
            </a:endParaRPr>
          </a:p>
          <a:p>
            <a:pPr marL="6350" lvl="0" indent="-6350" algn="l" rtl="0">
              <a:lnSpc>
                <a:spcPct val="100000"/>
              </a:lnSpc>
              <a:spcBef>
                <a:spcPts val="720"/>
              </a:spcBef>
              <a:spcAft>
                <a:spcPts val="0"/>
              </a:spcAft>
              <a:buClr>
                <a:srgbClr val="509E2F"/>
              </a:buClr>
              <a:buSzPts val="3600"/>
              <a:buNone/>
            </a:pPr>
            <a:endParaRPr sz="3600">
              <a:solidFill>
                <a:srgbClr val="003B49"/>
              </a:solidFill>
              <a:latin typeface="Arial"/>
              <a:ea typeface="Arial"/>
              <a:cs typeface="Arial"/>
              <a:sym typeface="Arial"/>
            </a:endParaRPr>
          </a:p>
          <a:p>
            <a:pPr marL="6350" lvl="0" indent="-6350" algn="l" rtl="0">
              <a:lnSpc>
                <a:spcPct val="100000"/>
              </a:lnSpc>
              <a:spcBef>
                <a:spcPts val="720"/>
              </a:spcBef>
              <a:spcAft>
                <a:spcPts val="0"/>
              </a:spcAft>
              <a:buClr>
                <a:srgbClr val="509E2F"/>
              </a:buClr>
              <a:buSzPts val="3600"/>
              <a:buNone/>
            </a:pPr>
            <a:endParaRPr sz="3600">
              <a:solidFill>
                <a:srgbClr val="003B49"/>
              </a:solidFill>
              <a:latin typeface="Arial"/>
              <a:ea typeface="Arial"/>
              <a:cs typeface="Arial"/>
              <a:sym typeface="Arial"/>
            </a:endParaRPr>
          </a:p>
          <a:p>
            <a:pPr marL="6350" lvl="0" indent="-6350" algn="l" rtl="0">
              <a:lnSpc>
                <a:spcPct val="100000"/>
              </a:lnSpc>
              <a:spcBef>
                <a:spcPts val="720"/>
              </a:spcBef>
              <a:spcAft>
                <a:spcPts val="0"/>
              </a:spcAft>
              <a:buClr>
                <a:srgbClr val="509E2F"/>
              </a:buClr>
              <a:buSzPts val="3600"/>
              <a:buNone/>
            </a:pPr>
            <a:endParaRPr sz="3600">
              <a:solidFill>
                <a:srgbClr val="003B49"/>
              </a:solidFill>
              <a:latin typeface="Arial"/>
              <a:ea typeface="Arial"/>
              <a:cs typeface="Arial"/>
              <a:sym typeface="Arial"/>
            </a:endParaRPr>
          </a:p>
        </p:txBody>
      </p:sp>
      <p:sp>
        <p:nvSpPr>
          <p:cNvPr id="118" name="Google Shape;118;p3"/>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t>Meeting Minutes</a:t>
            </a:r>
            <a:endParaRPr sz="36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F6AC9E3F-115E-4C46-9D65-9C701E656811}"/>
              </a:ext>
            </a:extLst>
          </p:cNvPr>
          <p:cNvSpPr txBox="1">
            <a:spLocks/>
          </p:cNvSpPr>
          <p:nvPr/>
        </p:nvSpPr>
        <p:spPr>
          <a:xfrm>
            <a:off x="1878974" y="1542887"/>
            <a:ext cx="9342818" cy="5206543"/>
          </a:xfrm>
          <a:prstGeom prst="rect">
            <a:avLst/>
          </a:prstGeom>
        </p:spPr>
        <p:txBody>
          <a:bodyPr numCol="2">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SPRING SEMESTER 2025</a:t>
            </a:r>
          </a:p>
          <a:p>
            <a:endParaRPr lang="en-US" sz="2400" dirty="0">
              <a:effectLst>
                <a:outerShdw blurRad="38100" dist="38100" dir="2700000" algn="tl">
                  <a:srgbClr val="000000">
                    <a:alpha val="43137"/>
                  </a:srgbClr>
                </a:outerShdw>
              </a:effectLst>
            </a:endParaRPr>
          </a:p>
        </p:txBody>
      </p:sp>
      <p:graphicFrame>
        <p:nvGraphicFramePr>
          <p:cNvPr id="3" name="Table 3">
            <a:extLst>
              <a:ext uri="{FF2B5EF4-FFF2-40B4-BE49-F238E27FC236}">
                <a16:creationId xmlns:a16="http://schemas.microsoft.com/office/drawing/2014/main" id="{7A204638-0DE1-9CFD-558D-ED02F97EAD82}"/>
              </a:ext>
            </a:extLst>
          </p:cNvPr>
          <p:cNvGraphicFramePr>
            <a:graphicFrameLocks noGrp="1"/>
          </p:cNvGraphicFramePr>
          <p:nvPr/>
        </p:nvGraphicFramePr>
        <p:xfrm>
          <a:off x="1995254" y="1985511"/>
          <a:ext cx="8196228" cy="4813935"/>
        </p:xfrm>
        <a:graphic>
          <a:graphicData uri="http://schemas.openxmlformats.org/drawingml/2006/table">
            <a:tbl>
              <a:tblPr firstRow="1" bandRow="1">
                <a:tableStyleId>{5DA37D80-6434-44D0-A028-1B22A696006F}</a:tableStyleId>
              </a:tblPr>
              <a:tblGrid>
                <a:gridCol w="5819967">
                  <a:extLst>
                    <a:ext uri="{9D8B030D-6E8A-4147-A177-3AD203B41FA5}">
                      <a16:colId xmlns:a16="http://schemas.microsoft.com/office/drawing/2014/main" val="129904857"/>
                    </a:ext>
                  </a:extLst>
                </a:gridCol>
                <a:gridCol w="2376261">
                  <a:extLst>
                    <a:ext uri="{9D8B030D-6E8A-4147-A177-3AD203B41FA5}">
                      <a16:colId xmlns:a16="http://schemas.microsoft.com/office/drawing/2014/main" val="3850840180"/>
                    </a:ext>
                  </a:extLst>
                </a:gridCol>
              </a:tblGrid>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Open Registration Ends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January 20, Monday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7072092"/>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Martin Luther King, Jr. Recognition Holiday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January 20, Monday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5825468"/>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Spring semester opens 8 am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January 21, Tuesday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2445893"/>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Classwork begins 8 am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Orgon Slab Medium" panose="02000603000000020004" pitchFamily="50" charset="0"/>
                        </a:rPr>
                        <a:t>January 21, Tuesday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97375"/>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Mid-Semester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March 13, Thursday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6399653"/>
                  </a:ext>
                </a:extLst>
              </a:tr>
              <a:tr h="246888">
                <a:tc>
                  <a:txBody>
                    <a:bodyPr/>
                    <a:lstStyle/>
                    <a:p>
                      <a:pPr marL="0" algn="l" defTabSz="457200" rtl="0" eaLnBrk="1" fontAlgn="ctr" latinLnBrk="0" hangingPunct="1">
                        <a:lnSpc>
                          <a:spcPct val="100000"/>
                        </a:lnSpc>
                      </a:pPr>
                      <a:r>
                        <a:rPr lang="en-US" sz="1600" b="0" i="0" u="none" strike="noStrike" kern="1200">
                          <a:solidFill>
                            <a:srgbClr val="000000"/>
                          </a:solidFill>
                          <a:effectLst/>
                          <a:latin typeface="Orgon Slab Medium" panose="02000603000000020004" pitchFamily="50" charset="0"/>
                          <a:ea typeface="+mn-ea"/>
                          <a:cs typeface="+mn-cs"/>
                        </a:rPr>
                        <a:t>Spring Recess begins 8 am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March 15, Saturday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147010"/>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Spring Recess ends 8 am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March 17, Monday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655267"/>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Spring Break begins 8 am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March 23, Sunday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0184841"/>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Spring Break ends 8 am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March 31, Monday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3817529"/>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Last Class Day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May 9, Friday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8451917"/>
                  </a:ext>
                </a:extLst>
              </a:tr>
              <a:tr h="246888">
                <a:tc>
                  <a:txBody>
                    <a:bodyPr/>
                    <a:lstStyle/>
                    <a:p>
                      <a:pPr marL="0" algn="l" defTabSz="457200" rtl="0" eaLnBrk="1" fontAlgn="ctr" latinLnBrk="0" hangingPunct="1">
                        <a:lnSpc>
                          <a:spcPct val="100000"/>
                        </a:lnSpc>
                      </a:pPr>
                      <a:r>
                        <a:rPr lang="en-US" sz="1600" b="0" i="0" u="none" strike="noStrike" kern="1200">
                          <a:solidFill>
                            <a:srgbClr val="000000"/>
                          </a:solidFill>
                          <a:effectLst/>
                          <a:latin typeface="Orgon Slab Medium" panose="02000603000000020004" pitchFamily="50" charset="0"/>
                          <a:ea typeface="+mn-ea"/>
                          <a:cs typeface="+mn-cs"/>
                        </a:rPr>
                        <a:t>Final Examinations begin 7:30 am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May 12, Monday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0042252"/>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Final Examinations end 5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May 16, Friday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4079105"/>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Spring Semester closes 6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May 16, Friday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0906904"/>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May Commencement 6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May 16, Friday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613237"/>
                  </a:ext>
                </a:extLst>
              </a:tr>
              <a:tr h="246888">
                <a:tc>
                  <a:txBody>
                    <a:bodyPr/>
                    <a:lstStyle/>
                    <a:p>
                      <a:pPr marL="0" algn="l" defTabSz="457200" rtl="0" eaLnBrk="1" fontAlgn="ctr" latinLnBrk="0" hangingPunct="1">
                        <a:lnSpc>
                          <a:spcPct val="100000"/>
                        </a:lnSpc>
                      </a:pPr>
                      <a:r>
                        <a:rPr lang="en-US" sz="1400" b="0" i="0" u="none" strike="noStrike" kern="1200" dirty="0">
                          <a:solidFill>
                            <a:srgbClr val="000000"/>
                          </a:solidFill>
                          <a:effectLst/>
                          <a:latin typeface="Orgon Slab Medium" panose="02000603000000020004" pitchFamily="50" charset="0"/>
                          <a:ea typeface="+mn-ea"/>
                          <a:cs typeface="+mn-cs"/>
                        </a:rPr>
                        <a:t>     PhDs in All Departments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4541725"/>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May Commencement 10 am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May 17, Saturday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1835656"/>
                  </a:ext>
                </a:extLst>
              </a:tr>
              <a:tr h="246888">
                <a:tc>
                  <a:txBody>
                    <a:bodyPr/>
                    <a:lstStyle/>
                    <a:p>
                      <a:pPr marL="0" algn="l" defTabSz="457200" rtl="0" eaLnBrk="1" fontAlgn="ctr" latinLnBrk="0" hangingPunct="1">
                        <a:lnSpc>
                          <a:spcPct val="100000"/>
                        </a:lnSpc>
                      </a:pPr>
                      <a:r>
                        <a:rPr lang="en-US" sz="1400" b="0" i="0" u="none" strike="noStrike" kern="1200" dirty="0">
                          <a:solidFill>
                            <a:srgbClr val="000000"/>
                          </a:solidFill>
                          <a:effectLst/>
                          <a:latin typeface="Orgon Slab Medium" panose="02000603000000020004" pitchFamily="50" charset="0"/>
                          <a:ea typeface="+mn-ea"/>
                          <a:cs typeface="+mn-cs"/>
                        </a:rPr>
                        <a:t>     Graduate and Undergraduate Degrees in Designated Departments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Orgon Slab Medium" panose="02000603000000020004" pitchFamily="50"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4613297"/>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May Commencement 3 pm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Orgon Slab Medium" panose="02000603000000020004" pitchFamily="50" charset="0"/>
                        </a:rPr>
                        <a:t>May 17, Saturday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00937"/>
                  </a:ext>
                </a:extLst>
              </a:tr>
              <a:tr h="246888">
                <a:tc>
                  <a:txBody>
                    <a:bodyPr/>
                    <a:lstStyle/>
                    <a:p>
                      <a:pPr marL="0" algn="l" defTabSz="457200" rtl="0" eaLnBrk="1" fontAlgn="ctr" latinLnBrk="0" hangingPunct="1">
                        <a:lnSpc>
                          <a:spcPct val="100000"/>
                        </a:lnSpc>
                      </a:pPr>
                      <a:r>
                        <a:rPr kumimoji="0" lang="en-US" sz="1400" b="0" i="0" u="none" strike="noStrike" kern="1200" cap="none" spc="0" normalizeH="0" baseline="0" noProof="0" dirty="0">
                          <a:ln>
                            <a:noFill/>
                          </a:ln>
                          <a:solidFill>
                            <a:srgbClr val="000000"/>
                          </a:solidFill>
                          <a:effectLst/>
                          <a:uLnTx/>
                          <a:uFillTx/>
                          <a:latin typeface="Orgon Slab Medium" panose="02000603000000020004" pitchFamily="50" charset="0"/>
                          <a:ea typeface="+mn-ea"/>
                          <a:cs typeface="+mn-cs"/>
                        </a:rPr>
                        <a:t>     Graduate and Undergraduate Degrees in Designated Departments</a:t>
                      </a:r>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915703"/>
                  </a:ext>
                </a:extLst>
              </a:tr>
            </a:tbl>
          </a:graphicData>
        </a:graphic>
      </p:graphicFrame>
    </p:spTree>
    <p:extLst>
      <p:ext uri="{BB962C8B-B14F-4D97-AF65-F5344CB8AC3E}">
        <p14:creationId xmlns:p14="http://schemas.microsoft.com/office/powerpoint/2010/main" val="3157239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F6AC9E3F-115E-4C46-9D65-9C701E656811}"/>
              </a:ext>
            </a:extLst>
          </p:cNvPr>
          <p:cNvSpPr txBox="1">
            <a:spLocks/>
          </p:cNvSpPr>
          <p:nvPr/>
        </p:nvSpPr>
        <p:spPr>
          <a:xfrm>
            <a:off x="1878974" y="1542887"/>
            <a:ext cx="9342818" cy="5206543"/>
          </a:xfrm>
          <a:prstGeom prst="rect">
            <a:avLst/>
          </a:prstGeom>
        </p:spPr>
        <p:txBody>
          <a:bodyPr numCol="2">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*SUMMER SESSION 2025</a:t>
            </a:r>
          </a:p>
          <a:p>
            <a:endParaRPr lang="en-US" sz="2400" dirty="0">
              <a:effectLst>
                <a:outerShdw blurRad="38100" dist="38100" dir="2700000" algn="tl">
                  <a:srgbClr val="000000">
                    <a:alpha val="43137"/>
                  </a:srgbClr>
                </a:outerShdw>
              </a:effectLst>
            </a:endParaRPr>
          </a:p>
        </p:txBody>
      </p:sp>
      <p:graphicFrame>
        <p:nvGraphicFramePr>
          <p:cNvPr id="3" name="Table 3">
            <a:extLst>
              <a:ext uri="{FF2B5EF4-FFF2-40B4-BE49-F238E27FC236}">
                <a16:creationId xmlns:a16="http://schemas.microsoft.com/office/drawing/2014/main" id="{7A204638-0DE1-9CFD-558D-ED02F97EAD82}"/>
              </a:ext>
            </a:extLst>
          </p:cNvPr>
          <p:cNvGraphicFramePr>
            <a:graphicFrameLocks noGrp="1"/>
          </p:cNvGraphicFramePr>
          <p:nvPr/>
        </p:nvGraphicFramePr>
        <p:xfrm>
          <a:off x="1995254" y="1985511"/>
          <a:ext cx="8196228" cy="2026920"/>
        </p:xfrm>
        <a:graphic>
          <a:graphicData uri="http://schemas.openxmlformats.org/drawingml/2006/table">
            <a:tbl>
              <a:tblPr firstRow="1" bandRow="1">
                <a:tableStyleId>{5DA37D80-6434-44D0-A028-1B22A696006F}</a:tableStyleId>
              </a:tblPr>
              <a:tblGrid>
                <a:gridCol w="5819967">
                  <a:extLst>
                    <a:ext uri="{9D8B030D-6E8A-4147-A177-3AD203B41FA5}">
                      <a16:colId xmlns:a16="http://schemas.microsoft.com/office/drawing/2014/main" val="129904857"/>
                    </a:ext>
                  </a:extLst>
                </a:gridCol>
                <a:gridCol w="2376261">
                  <a:extLst>
                    <a:ext uri="{9D8B030D-6E8A-4147-A177-3AD203B41FA5}">
                      <a16:colId xmlns:a16="http://schemas.microsoft.com/office/drawing/2014/main" val="3850840180"/>
                    </a:ext>
                  </a:extLst>
                </a:gridCol>
              </a:tblGrid>
              <a:tr h="126641">
                <a:tc>
                  <a:txBody>
                    <a:bodyPr/>
                    <a:lstStyle/>
                    <a:p>
                      <a:pPr marL="0" algn="l" defTabSz="457200" rtl="0" eaLnBrk="1" fontAlgn="ctr" latinLnBrk="0" hangingPunct="1"/>
                      <a:r>
                        <a:rPr lang="en-US" sz="1600" b="0" i="0" u="none" strike="noStrike" kern="1200" dirty="0">
                          <a:solidFill>
                            <a:srgbClr val="000000"/>
                          </a:solidFill>
                          <a:effectLst/>
                          <a:latin typeface="Orgon Slab Medium" panose="02000603000000020004" pitchFamily="50" charset="0"/>
                          <a:ea typeface="+mn-ea"/>
                          <a:cs typeface="+mn-cs"/>
                        </a:rPr>
                        <a:t>Open Registration Ends</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June 1, Sunday</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7072092"/>
                  </a:ext>
                </a:extLst>
              </a:tr>
              <a:tr h="126641">
                <a:tc>
                  <a:txBody>
                    <a:bodyPr/>
                    <a:lstStyle/>
                    <a:p>
                      <a:pPr marL="0" algn="l" defTabSz="457200" rtl="0" eaLnBrk="1" fontAlgn="ctr" latinLnBrk="0" hangingPunct="1"/>
                      <a:r>
                        <a:rPr lang="en-US" sz="1600" b="0" i="0" u="none" strike="noStrike" kern="1200">
                          <a:solidFill>
                            <a:srgbClr val="000000"/>
                          </a:solidFill>
                          <a:effectLst/>
                          <a:latin typeface="Orgon Slab Medium" panose="02000603000000020004" pitchFamily="50" charset="0"/>
                          <a:ea typeface="+mn-ea"/>
                          <a:cs typeface="+mn-cs"/>
                        </a:rPr>
                        <a:t>Summer session opens 8 am</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June 2, Monday</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5825468"/>
                  </a:ext>
                </a:extLst>
              </a:tr>
              <a:tr h="126641">
                <a:tc>
                  <a:txBody>
                    <a:bodyPr/>
                    <a:lstStyle/>
                    <a:p>
                      <a:pPr marL="0" algn="l" defTabSz="457200" rtl="0" eaLnBrk="1" fontAlgn="ctr" latinLnBrk="0" hangingPunct="1"/>
                      <a:r>
                        <a:rPr lang="en-US" sz="1600" b="0" i="0" u="none" strike="noStrike" kern="1200">
                          <a:solidFill>
                            <a:srgbClr val="000000"/>
                          </a:solidFill>
                          <a:effectLst/>
                          <a:latin typeface="Orgon Slab Medium" panose="02000603000000020004" pitchFamily="50" charset="0"/>
                          <a:ea typeface="+mn-ea"/>
                          <a:cs typeface="+mn-cs"/>
                        </a:rPr>
                        <a:t>Classwork begins 8 am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June 2,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445893"/>
                  </a:ext>
                </a:extLst>
              </a:tr>
              <a:tr h="126641">
                <a:tc>
                  <a:txBody>
                    <a:bodyPr/>
                    <a:lstStyle/>
                    <a:p>
                      <a:pPr marL="0" algn="l" defTabSz="457200" rtl="0" eaLnBrk="1" fontAlgn="ctr" latinLnBrk="0" hangingPunct="1"/>
                      <a:r>
                        <a:rPr lang="en-US" sz="1600" b="0" i="0" u="none" strike="noStrike" kern="1200">
                          <a:solidFill>
                            <a:srgbClr val="000000"/>
                          </a:solidFill>
                          <a:effectLst/>
                          <a:latin typeface="Orgon Slab Medium" panose="02000603000000020004" pitchFamily="50" charset="0"/>
                          <a:ea typeface="+mn-ea"/>
                          <a:cs typeface="+mn-cs"/>
                        </a:rPr>
                        <a:t>Juneteenth Holiday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June 19, Thursday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97375"/>
                  </a:ext>
                </a:extLst>
              </a:tr>
              <a:tr h="126641">
                <a:tc>
                  <a:txBody>
                    <a:bodyPr/>
                    <a:lstStyle/>
                    <a:p>
                      <a:pPr marL="0" algn="l" defTabSz="457200" rtl="0" eaLnBrk="1" fontAlgn="ctr" latinLnBrk="0" hangingPunct="1"/>
                      <a:r>
                        <a:rPr lang="en-US" sz="1600" b="0" i="0" u="none" strike="noStrike" kern="1200">
                          <a:solidFill>
                            <a:srgbClr val="000000"/>
                          </a:solidFill>
                          <a:effectLst/>
                          <a:latin typeface="Orgon Slab Medium" panose="02000603000000020004" pitchFamily="50" charset="0"/>
                          <a:ea typeface="+mn-ea"/>
                          <a:cs typeface="+mn-cs"/>
                        </a:rPr>
                        <a:t>Independence Day Holiday (observed)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July 4, Friday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6399653"/>
                  </a:ext>
                </a:extLst>
              </a:tr>
              <a:tr h="126641">
                <a:tc>
                  <a:txBody>
                    <a:bodyPr/>
                    <a:lstStyle/>
                    <a:p>
                      <a:pPr marL="0" algn="l" defTabSz="457200" rtl="0" eaLnBrk="1" fontAlgn="ctr" latinLnBrk="0" hangingPunct="1"/>
                      <a:r>
                        <a:rPr lang="en-US" sz="1600" b="0" i="0" u="none" strike="noStrike" kern="1200">
                          <a:solidFill>
                            <a:srgbClr val="000000"/>
                          </a:solidFill>
                          <a:effectLst/>
                          <a:latin typeface="Orgon Slab Medium" panose="02000603000000020004" pitchFamily="50" charset="0"/>
                          <a:ea typeface="+mn-ea"/>
                          <a:cs typeface="+mn-cs"/>
                        </a:rPr>
                        <a:t>Final Examinations begin 8 am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July 24, Thursday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2147010"/>
                  </a:ext>
                </a:extLst>
              </a:tr>
              <a:tr h="126641">
                <a:tc>
                  <a:txBody>
                    <a:bodyPr/>
                    <a:lstStyle/>
                    <a:p>
                      <a:pPr marL="0" algn="l" defTabSz="457200" rtl="0" eaLnBrk="1" fontAlgn="ctr" latinLnBrk="0" hangingPunct="1"/>
                      <a:r>
                        <a:rPr lang="en-US" sz="1600" b="0" i="0" u="none" strike="noStrike" kern="1200">
                          <a:solidFill>
                            <a:srgbClr val="000000"/>
                          </a:solidFill>
                          <a:effectLst/>
                          <a:latin typeface="Orgon Slab Medium" panose="02000603000000020004" pitchFamily="50" charset="0"/>
                          <a:ea typeface="+mn-ea"/>
                          <a:cs typeface="+mn-cs"/>
                        </a:rPr>
                        <a:t>Final Examinations end 12:30 pm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July 25, Friday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1655267"/>
                  </a:ext>
                </a:extLst>
              </a:tr>
              <a:tr h="126641">
                <a:tc>
                  <a:txBody>
                    <a:bodyPr/>
                    <a:lstStyle/>
                    <a:p>
                      <a:pPr marL="0" algn="l" defTabSz="457200" rtl="0" eaLnBrk="1" fontAlgn="ctr" latinLnBrk="0" hangingPunct="1"/>
                      <a:r>
                        <a:rPr lang="en-US" sz="1600" b="0" i="0" u="none" strike="noStrike" kern="1200" dirty="0">
                          <a:solidFill>
                            <a:srgbClr val="000000"/>
                          </a:solidFill>
                          <a:effectLst/>
                          <a:latin typeface="Orgon Slab Medium" panose="02000603000000020004" pitchFamily="50" charset="0"/>
                          <a:ea typeface="+mn-ea"/>
                          <a:cs typeface="+mn-cs"/>
                        </a:rPr>
                        <a:t>Summer Session closes 12:30 pm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July 25, Friday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0184841"/>
                  </a:ext>
                </a:extLst>
              </a:tr>
            </a:tbl>
          </a:graphicData>
        </a:graphic>
      </p:graphicFrame>
      <p:sp>
        <p:nvSpPr>
          <p:cNvPr id="4" name="TextBox 3">
            <a:extLst>
              <a:ext uri="{FF2B5EF4-FFF2-40B4-BE49-F238E27FC236}">
                <a16:creationId xmlns:a16="http://schemas.microsoft.com/office/drawing/2014/main" id="{6C2D5E73-F071-349E-FF5D-7CF62BC14E9D}"/>
              </a:ext>
            </a:extLst>
          </p:cNvPr>
          <p:cNvSpPr txBox="1"/>
          <p:nvPr/>
        </p:nvSpPr>
        <p:spPr>
          <a:xfrm>
            <a:off x="1995254" y="4271321"/>
            <a:ext cx="7668194" cy="646331"/>
          </a:xfrm>
          <a:prstGeom prst="rect">
            <a:avLst/>
          </a:prstGeom>
          <a:noFill/>
        </p:spPr>
        <p:txBody>
          <a:bodyPr wrap="square">
            <a:spAutoFit/>
          </a:bodyPr>
          <a:lstStyle/>
          <a:p>
            <a:pPr algn="l" fontAlgn="ctr"/>
            <a:r>
              <a:rPr lang="en-US" sz="1800" b="0" i="0" u="none" strike="noStrike" dirty="0">
                <a:solidFill>
                  <a:srgbClr val="509E2F"/>
                </a:solidFill>
                <a:effectLst/>
                <a:latin typeface="Orgon Slab Medium" panose="02000603000000020004" pitchFamily="50" charset="0"/>
              </a:rPr>
              <a:t>*Schedule shows the regular eight-week Summer Session.  </a:t>
            </a:r>
          </a:p>
          <a:p>
            <a:pPr algn="l" fontAlgn="ctr"/>
            <a:r>
              <a:rPr lang="en-US" sz="1800" dirty="0">
                <a:solidFill>
                  <a:srgbClr val="509E2F"/>
                </a:solidFill>
                <a:latin typeface="Orgon Slab Medium" panose="02000603000000020004" pitchFamily="50" charset="0"/>
              </a:rPr>
              <a:t>  </a:t>
            </a:r>
            <a:r>
              <a:rPr lang="en-US" sz="1800" b="0" i="0" u="none" strike="noStrike" dirty="0">
                <a:solidFill>
                  <a:srgbClr val="509E2F"/>
                </a:solidFill>
                <a:effectLst/>
                <a:latin typeface="Orgon Slab Medium" panose="02000603000000020004" pitchFamily="50" charset="0"/>
              </a:rPr>
              <a:t>Other special four-week course sessions may be scheduled.</a:t>
            </a:r>
          </a:p>
        </p:txBody>
      </p:sp>
    </p:spTree>
    <p:extLst>
      <p:ext uri="{BB962C8B-B14F-4D97-AF65-F5344CB8AC3E}">
        <p14:creationId xmlns:p14="http://schemas.microsoft.com/office/powerpoint/2010/main" val="1224234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F6AC9E3F-115E-4C46-9D65-9C701E656811}"/>
              </a:ext>
            </a:extLst>
          </p:cNvPr>
          <p:cNvSpPr txBox="1">
            <a:spLocks/>
          </p:cNvSpPr>
          <p:nvPr/>
        </p:nvSpPr>
        <p:spPr>
          <a:xfrm>
            <a:off x="1878974" y="1542887"/>
            <a:ext cx="9973882" cy="1174556"/>
          </a:xfrm>
          <a:prstGeom prst="rect">
            <a:avLst/>
          </a:prstGeom>
        </p:spPr>
        <p:txBody>
          <a:bodyPr numCol="1">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CLASS SESSIONS </a:t>
            </a:r>
          </a:p>
          <a:p>
            <a:r>
              <a:rPr lang="en-US" sz="2800" b="1" dirty="0"/>
              <a:t>(EXCLUDING FINAL EXAMINATIONS)</a:t>
            </a:r>
          </a:p>
          <a:p>
            <a:endParaRPr lang="en-US" sz="2800" b="1" dirty="0"/>
          </a:p>
          <a:p>
            <a:endParaRPr lang="en-US" sz="2400" dirty="0">
              <a:effectLst>
                <a:outerShdw blurRad="38100" dist="38100" dir="2700000" algn="tl">
                  <a:srgbClr val="000000">
                    <a:alpha val="43137"/>
                  </a:srgbClr>
                </a:outerShdw>
              </a:effectLst>
            </a:endParaRPr>
          </a:p>
        </p:txBody>
      </p:sp>
      <p:graphicFrame>
        <p:nvGraphicFramePr>
          <p:cNvPr id="3" name="Table 3">
            <a:extLst>
              <a:ext uri="{FF2B5EF4-FFF2-40B4-BE49-F238E27FC236}">
                <a16:creationId xmlns:a16="http://schemas.microsoft.com/office/drawing/2014/main" id="{7A204638-0DE1-9CFD-558D-ED02F97EAD82}"/>
              </a:ext>
            </a:extLst>
          </p:cNvPr>
          <p:cNvGraphicFramePr>
            <a:graphicFrameLocks noGrp="1"/>
          </p:cNvGraphicFramePr>
          <p:nvPr/>
        </p:nvGraphicFramePr>
        <p:xfrm>
          <a:off x="1995255" y="2539308"/>
          <a:ext cx="7436371" cy="2026920"/>
        </p:xfrm>
        <a:graphic>
          <a:graphicData uri="http://schemas.openxmlformats.org/drawingml/2006/table">
            <a:tbl>
              <a:tblPr firstRow="1" bandRow="1">
                <a:tableStyleId>{5DA37D80-6434-44D0-A028-1B22A696006F}</a:tableStyleId>
              </a:tblPr>
              <a:tblGrid>
                <a:gridCol w="1131862">
                  <a:extLst>
                    <a:ext uri="{9D8B030D-6E8A-4147-A177-3AD203B41FA5}">
                      <a16:colId xmlns:a16="http://schemas.microsoft.com/office/drawing/2014/main" val="3967836433"/>
                    </a:ext>
                  </a:extLst>
                </a:gridCol>
                <a:gridCol w="808157">
                  <a:extLst>
                    <a:ext uri="{9D8B030D-6E8A-4147-A177-3AD203B41FA5}">
                      <a16:colId xmlns:a16="http://schemas.microsoft.com/office/drawing/2014/main" val="579902665"/>
                    </a:ext>
                  </a:extLst>
                </a:gridCol>
                <a:gridCol w="808157">
                  <a:extLst>
                    <a:ext uri="{9D8B030D-6E8A-4147-A177-3AD203B41FA5}">
                      <a16:colId xmlns:a16="http://schemas.microsoft.com/office/drawing/2014/main" val="23760072"/>
                    </a:ext>
                  </a:extLst>
                </a:gridCol>
                <a:gridCol w="808157">
                  <a:extLst>
                    <a:ext uri="{9D8B030D-6E8A-4147-A177-3AD203B41FA5}">
                      <a16:colId xmlns:a16="http://schemas.microsoft.com/office/drawing/2014/main" val="2845958912"/>
                    </a:ext>
                  </a:extLst>
                </a:gridCol>
                <a:gridCol w="808157">
                  <a:extLst>
                    <a:ext uri="{9D8B030D-6E8A-4147-A177-3AD203B41FA5}">
                      <a16:colId xmlns:a16="http://schemas.microsoft.com/office/drawing/2014/main" val="988288600"/>
                    </a:ext>
                  </a:extLst>
                </a:gridCol>
                <a:gridCol w="808157">
                  <a:extLst>
                    <a:ext uri="{9D8B030D-6E8A-4147-A177-3AD203B41FA5}">
                      <a16:colId xmlns:a16="http://schemas.microsoft.com/office/drawing/2014/main" val="2901615519"/>
                    </a:ext>
                  </a:extLst>
                </a:gridCol>
                <a:gridCol w="1131862">
                  <a:extLst>
                    <a:ext uri="{9D8B030D-6E8A-4147-A177-3AD203B41FA5}">
                      <a16:colId xmlns:a16="http://schemas.microsoft.com/office/drawing/2014/main" val="129904857"/>
                    </a:ext>
                  </a:extLst>
                </a:gridCol>
                <a:gridCol w="1131862">
                  <a:extLst>
                    <a:ext uri="{9D8B030D-6E8A-4147-A177-3AD203B41FA5}">
                      <a16:colId xmlns:a16="http://schemas.microsoft.com/office/drawing/2014/main" val="3850840180"/>
                    </a:ext>
                  </a:extLst>
                </a:gridCol>
              </a:tblGrid>
              <a:tr h="126641">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dirty="0">
                          <a:solidFill>
                            <a:srgbClr val="000000"/>
                          </a:solidFill>
                          <a:effectLst/>
                          <a:latin typeface="Orgon Slab Medium" panose="02000603000000020004" pitchFamily="50" charset="0"/>
                        </a:rPr>
                        <a:t>M</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dirty="0">
                          <a:solidFill>
                            <a:srgbClr val="000000"/>
                          </a:solidFill>
                          <a:effectLst/>
                          <a:latin typeface="Orgon Slab Medium" panose="02000603000000020004" pitchFamily="50" charset="0"/>
                        </a:rPr>
                        <a:t>TU</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dirty="0">
                          <a:solidFill>
                            <a:srgbClr val="000000"/>
                          </a:solidFill>
                          <a:effectLst/>
                          <a:latin typeface="Orgon Slab Medium" panose="02000603000000020004" pitchFamily="50" charset="0"/>
                        </a:rPr>
                        <a:t>W</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dirty="0">
                          <a:solidFill>
                            <a:srgbClr val="000000"/>
                          </a:solidFill>
                          <a:effectLst/>
                          <a:latin typeface="Orgon Slab Medium" panose="02000603000000020004" pitchFamily="50" charset="0"/>
                        </a:rPr>
                        <a:t>TH</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a:solidFill>
                            <a:srgbClr val="000000"/>
                          </a:solidFill>
                          <a:effectLst/>
                          <a:latin typeface="Orgon Slab Medium" panose="02000603000000020004" pitchFamily="50" charset="0"/>
                        </a:rPr>
                        <a:t>F</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a:solidFill>
                            <a:srgbClr val="000000"/>
                          </a:solidFill>
                          <a:effectLst/>
                          <a:latin typeface="Orgon Slab Medium" panose="02000603000000020004" pitchFamily="50" charset="0"/>
                        </a:rPr>
                        <a:t>Total MWF</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dirty="0">
                          <a:solidFill>
                            <a:srgbClr val="000000"/>
                          </a:solidFill>
                          <a:effectLst/>
                          <a:latin typeface="Orgon Slab Medium" panose="02000603000000020004" pitchFamily="50" charset="0"/>
                        </a:rPr>
                        <a:t>Total TR</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7072092"/>
                  </a:ext>
                </a:extLst>
              </a:tr>
              <a:tr h="126641">
                <a:tc>
                  <a:txBody>
                    <a:bodyPr/>
                    <a:lstStyle/>
                    <a:p>
                      <a:pPr algn="l" fontAlgn="ctr"/>
                      <a:r>
                        <a:rPr lang="en-US" sz="1600" b="0" i="0" u="none" strike="noStrike" dirty="0">
                          <a:solidFill>
                            <a:srgbClr val="000000"/>
                          </a:solidFill>
                          <a:effectLst/>
                          <a:latin typeface="Orgon Slab Medium" panose="02000603000000020004" pitchFamily="50" charset="0"/>
                        </a:rPr>
                        <a:t>Fall</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14</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15</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15</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14</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14</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43</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29</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5825468"/>
                  </a:ext>
                </a:extLst>
              </a:tr>
              <a:tr h="126641">
                <a:tc>
                  <a:txBody>
                    <a:bodyPr/>
                    <a:lstStyle/>
                    <a:p>
                      <a:pPr algn="l" fontAlgn="ctr"/>
                      <a:r>
                        <a:rPr lang="en-US" sz="1600" b="0" i="0" u="none" strike="noStrike" dirty="0">
                          <a:solidFill>
                            <a:srgbClr val="000000"/>
                          </a:solidFill>
                          <a:effectLst/>
                          <a:latin typeface="Orgon Slab Medium" panose="02000603000000020004" pitchFamily="50" charset="0"/>
                        </a:rPr>
                        <a:t>Spring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445893"/>
                  </a:ext>
                </a:extLst>
              </a:tr>
              <a:tr h="126641">
                <a:tc>
                  <a:txBody>
                    <a:bodyPr/>
                    <a:lstStyle/>
                    <a:p>
                      <a:pPr algn="l" fontAlgn="ctr"/>
                      <a:r>
                        <a:rPr lang="en-US" sz="1600" b="0" i="0" u="none" strike="noStrike" dirty="0">
                          <a:solidFill>
                            <a:srgbClr val="000000"/>
                          </a:solidFill>
                          <a:effectLst/>
                          <a:latin typeface="Orgon Slab Medium" panose="02000603000000020004" pitchFamily="50" charset="0"/>
                        </a:rPr>
                        <a:t>Summer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97375"/>
                  </a:ext>
                </a:extLst>
              </a:tr>
              <a:tr h="126641">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Orgon Slab Medium" panose="02000603000000020004" pitchFamily="50"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6399653"/>
                  </a:ext>
                </a:extLst>
              </a:tr>
              <a:tr h="126641">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Orgon Slab Medium" panose="02000603000000020004" pitchFamily="50"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2147010"/>
                  </a:ext>
                </a:extLst>
              </a:tr>
              <a:tr h="126641">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Orgon Slab Medium" panose="02000603000000020004" pitchFamily="50"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1655267"/>
                  </a:ext>
                </a:extLst>
              </a:tr>
              <a:tr h="126641">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Orgon Slab Medium" panose="02000603000000020004" pitchFamily="50"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0184841"/>
                  </a:ext>
                </a:extLst>
              </a:tr>
            </a:tbl>
          </a:graphicData>
        </a:graphic>
      </p:graphicFrame>
      <p:sp>
        <p:nvSpPr>
          <p:cNvPr id="5" name="TextBox 4">
            <a:extLst>
              <a:ext uri="{FF2B5EF4-FFF2-40B4-BE49-F238E27FC236}">
                <a16:creationId xmlns:a16="http://schemas.microsoft.com/office/drawing/2014/main" id="{25E93479-FD1A-FE00-2306-B75DFB4A0BFC}"/>
              </a:ext>
            </a:extLst>
          </p:cNvPr>
          <p:cNvSpPr txBox="1"/>
          <p:nvPr/>
        </p:nvSpPr>
        <p:spPr>
          <a:xfrm>
            <a:off x="1995254" y="3924107"/>
            <a:ext cx="7436371" cy="646331"/>
          </a:xfrm>
          <a:prstGeom prst="rect">
            <a:avLst/>
          </a:prstGeom>
          <a:noFill/>
        </p:spPr>
        <p:txBody>
          <a:bodyPr wrap="square">
            <a:spAutoFit/>
          </a:bodyPr>
          <a:lstStyle/>
          <a:p>
            <a:r>
              <a:rPr lang="en-US" sz="1800" b="0" i="0" u="none" strike="noStrike" dirty="0">
                <a:solidFill>
                  <a:srgbClr val="000000"/>
                </a:solidFill>
                <a:effectLst/>
                <a:latin typeface="Orgon Slab Medium" panose="02000603000000020004" pitchFamily="50" charset="0"/>
              </a:rPr>
              <a:t>The faculty is reminded of the religious and other holidays that a substantial number of students may wish to observe.</a:t>
            </a:r>
            <a:r>
              <a:rPr lang="en-US" sz="1800" dirty="0">
                <a:latin typeface="Orgon Slab Medium" panose="02000603000000020004" pitchFamily="50" charset="0"/>
              </a:rPr>
              <a:t> </a:t>
            </a:r>
          </a:p>
        </p:txBody>
      </p:sp>
    </p:spTree>
    <p:extLst>
      <p:ext uri="{BB962C8B-B14F-4D97-AF65-F5344CB8AC3E}">
        <p14:creationId xmlns:p14="http://schemas.microsoft.com/office/powerpoint/2010/main" val="462251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F6AC9E3F-115E-4C46-9D65-9C701E656811}"/>
              </a:ext>
            </a:extLst>
          </p:cNvPr>
          <p:cNvSpPr txBox="1">
            <a:spLocks/>
          </p:cNvSpPr>
          <p:nvPr/>
        </p:nvSpPr>
        <p:spPr>
          <a:xfrm>
            <a:off x="1878974" y="1651457"/>
            <a:ext cx="8498076" cy="5206543"/>
          </a:xfrm>
          <a:prstGeom prst="rect">
            <a:avLst/>
          </a:prstGeom>
        </p:spPr>
        <p:txBody>
          <a:bodyPr numCol="2">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FALL SEMESTER 2025</a:t>
            </a:r>
          </a:p>
          <a:p>
            <a:endParaRPr lang="en-US" sz="2400" dirty="0">
              <a:effectLst>
                <a:outerShdw blurRad="38100" dist="38100" dir="2700000" algn="tl">
                  <a:srgbClr val="000000">
                    <a:alpha val="43137"/>
                  </a:srgbClr>
                </a:outerShdw>
              </a:effectLst>
            </a:endParaRPr>
          </a:p>
        </p:txBody>
      </p:sp>
      <p:graphicFrame>
        <p:nvGraphicFramePr>
          <p:cNvPr id="3" name="Table 3">
            <a:extLst>
              <a:ext uri="{FF2B5EF4-FFF2-40B4-BE49-F238E27FC236}">
                <a16:creationId xmlns:a16="http://schemas.microsoft.com/office/drawing/2014/main" id="{7A204638-0DE1-9CFD-558D-ED02F97EAD82}"/>
              </a:ext>
            </a:extLst>
          </p:cNvPr>
          <p:cNvGraphicFramePr>
            <a:graphicFrameLocks noGrp="1"/>
          </p:cNvGraphicFramePr>
          <p:nvPr/>
        </p:nvGraphicFramePr>
        <p:xfrm>
          <a:off x="1995254" y="2086378"/>
          <a:ext cx="8196228" cy="4608576"/>
        </p:xfrm>
        <a:graphic>
          <a:graphicData uri="http://schemas.openxmlformats.org/drawingml/2006/table">
            <a:tbl>
              <a:tblPr firstRow="1" bandRow="1">
                <a:tableStyleId>{5DA37D80-6434-44D0-A028-1B22A696006F}</a:tableStyleId>
              </a:tblPr>
              <a:tblGrid>
                <a:gridCol w="5819967">
                  <a:extLst>
                    <a:ext uri="{9D8B030D-6E8A-4147-A177-3AD203B41FA5}">
                      <a16:colId xmlns:a16="http://schemas.microsoft.com/office/drawing/2014/main" val="129904857"/>
                    </a:ext>
                  </a:extLst>
                </a:gridCol>
                <a:gridCol w="2376261">
                  <a:extLst>
                    <a:ext uri="{9D8B030D-6E8A-4147-A177-3AD203B41FA5}">
                      <a16:colId xmlns:a16="http://schemas.microsoft.com/office/drawing/2014/main" val="3850840180"/>
                    </a:ext>
                  </a:extLst>
                </a:gridCol>
              </a:tblGrid>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Open Registration Ends</a:t>
                      </a:r>
                    </a:p>
                  </a:txBody>
                  <a:tcPr marL="0" marR="0"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August 24, Sunday</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7072092"/>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Fall semester opens 8 am</a:t>
                      </a:r>
                    </a:p>
                  </a:txBody>
                  <a:tcPr marL="0" marR="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August 25, Monday</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5825468"/>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Classwork begins 8 am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August 25,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445893"/>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Labor Day Holiday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September 1,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97375"/>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Fall Break Begins 8 am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October 9, Thursday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6399653"/>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Fall Break Ends 8 am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October 13,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2147010"/>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Mid-Semester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October 18, Saturday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1655267"/>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Thanksgiving vacation begins 8 am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November 23, Sunday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0184841"/>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Thanksgiving vacation ends 8 am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December 1,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3817529"/>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Last Class Day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December 12, Friday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8451917"/>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Final Examinations begin 7:30 am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December 15,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0042252"/>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Final Examinations end 5 pm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December 19, Friday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4079105"/>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December Commencement 6 pm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Orgon Slab Medium" panose="02000603000000020004" pitchFamily="50" charset="0"/>
                        </a:rPr>
                        <a:t>December 19, Friday</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0906904"/>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      </a:t>
                      </a:r>
                      <a:r>
                        <a:rPr lang="en-US" sz="1400" b="0" i="0" u="none" strike="noStrike" dirty="0">
                          <a:solidFill>
                            <a:srgbClr val="000000"/>
                          </a:solidFill>
                          <a:effectLst/>
                          <a:latin typeface="Orgon Slab Medium" panose="02000603000000020004" pitchFamily="50" charset="0"/>
                        </a:rPr>
                        <a:t>PhDs in All Departments</a:t>
                      </a:r>
                      <a:endParaRPr lang="en-US" sz="1600" b="0" i="0" u="none" strike="noStrike" dirty="0">
                        <a:solidFill>
                          <a:srgbClr val="000000"/>
                        </a:solidFill>
                        <a:effectLst/>
                        <a:latin typeface="Orgon Slab Medium" panose="02000603000000020004" pitchFamily="50"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Orgon Slab Medium" panose="02000603000000020004" pitchFamily="50"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3613237"/>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December Commencement 10 am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December 20, Saturday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4541725"/>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      </a:t>
                      </a:r>
                      <a:r>
                        <a:rPr lang="en-US" sz="1400" b="0" i="0" u="none" strike="noStrike" dirty="0">
                          <a:solidFill>
                            <a:srgbClr val="000000"/>
                          </a:solidFill>
                          <a:effectLst/>
                          <a:latin typeface="Orgon Slab Medium" panose="02000603000000020004" pitchFamily="50" charset="0"/>
                        </a:rPr>
                        <a:t>Graduate and Undergraduate Degrees in Designated Departments</a:t>
                      </a:r>
                      <a:endParaRPr lang="en-US" sz="1600" b="0" i="0" u="none" strike="noStrike" dirty="0">
                        <a:solidFill>
                          <a:srgbClr val="000000"/>
                        </a:solidFill>
                        <a:effectLst/>
                        <a:latin typeface="Orgon Slab Medium" panose="02000603000000020004" pitchFamily="50"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Orgon Slab Medium" panose="02000603000000020004" pitchFamily="50"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1835656"/>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December Commencement 3 pm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December 20, Saturday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4613297"/>
                  </a:ext>
                </a:extLst>
              </a:tr>
              <a:tr h="256032">
                <a:tc>
                  <a:txBody>
                    <a:bodyPr/>
                    <a:lstStyle/>
                    <a:p>
                      <a:pPr algn="l" fontAlgn="ctr">
                        <a:lnSpc>
                          <a:spcPct val="100000"/>
                        </a:lnSpc>
                      </a:pPr>
                      <a:r>
                        <a:rPr lang="en-US" sz="1600" b="0" i="0" u="none" strike="noStrike" dirty="0">
                          <a:solidFill>
                            <a:srgbClr val="000000"/>
                          </a:solidFill>
                          <a:effectLst/>
                          <a:latin typeface="Orgon Slab Medium" panose="02000603000000020004" pitchFamily="50" charset="0"/>
                        </a:rPr>
                        <a:t>      </a:t>
                      </a:r>
                      <a:r>
                        <a:rPr lang="en-US" sz="1400" b="0" i="0" u="none" strike="noStrike" dirty="0">
                          <a:solidFill>
                            <a:srgbClr val="000000"/>
                          </a:solidFill>
                          <a:effectLst/>
                          <a:latin typeface="Orgon Slab Medium" panose="02000603000000020004" pitchFamily="50" charset="0"/>
                        </a:rPr>
                        <a:t>Graduate and Undergraduate Degrees in Designated Departments</a:t>
                      </a:r>
                      <a:endParaRPr lang="en-US" sz="1600" b="0" i="0" u="none" strike="noStrike" dirty="0">
                        <a:solidFill>
                          <a:srgbClr val="000000"/>
                        </a:solidFill>
                        <a:effectLst/>
                        <a:latin typeface="Orgon Slab Medium" panose="02000603000000020004" pitchFamily="50"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900937"/>
                  </a:ext>
                </a:extLst>
              </a:tr>
            </a:tbl>
          </a:graphicData>
        </a:graphic>
      </p:graphicFrame>
    </p:spTree>
    <p:extLst>
      <p:ext uri="{BB962C8B-B14F-4D97-AF65-F5344CB8AC3E}">
        <p14:creationId xmlns:p14="http://schemas.microsoft.com/office/powerpoint/2010/main" val="1314552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F6AC9E3F-115E-4C46-9D65-9C701E656811}"/>
              </a:ext>
            </a:extLst>
          </p:cNvPr>
          <p:cNvSpPr txBox="1">
            <a:spLocks/>
          </p:cNvSpPr>
          <p:nvPr/>
        </p:nvSpPr>
        <p:spPr>
          <a:xfrm>
            <a:off x="1878974" y="1542887"/>
            <a:ext cx="9342818" cy="5206543"/>
          </a:xfrm>
          <a:prstGeom prst="rect">
            <a:avLst/>
          </a:prstGeom>
        </p:spPr>
        <p:txBody>
          <a:bodyPr numCol="2">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SPRING SEMESTER 2026</a:t>
            </a:r>
          </a:p>
          <a:p>
            <a:endParaRPr lang="en-US" sz="2400" dirty="0">
              <a:effectLst>
                <a:outerShdw blurRad="38100" dist="38100" dir="2700000" algn="tl">
                  <a:srgbClr val="000000">
                    <a:alpha val="43137"/>
                  </a:srgbClr>
                </a:outerShdw>
              </a:effectLst>
            </a:endParaRPr>
          </a:p>
        </p:txBody>
      </p:sp>
      <p:graphicFrame>
        <p:nvGraphicFramePr>
          <p:cNvPr id="3" name="Table 3">
            <a:extLst>
              <a:ext uri="{FF2B5EF4-FFF2-40B4-BE49-F238E27FC236}">
                <a16:creationId xmlns:a16="http://schemas.microsoft.com/office/drawing/2014/main" id="{7A204638-0DE1-9CFD-558D-ED02F97EAD82}"/>
              </a:ext>
            </a:extLst>
          </p:cNvPr>
          <p:cNvGraphicFramePr>
            <a:graphicFrameLocks noGrp="1"/>
          </p:cNvGraphicFramePr>
          <p:nvPr/>
        </p:nvGraphicFramePr>
        <p:xfrm>
          <a:off x="1995254" y="1985510"/>
          <a:ext cx="8196228" cy="4729734"/>
        </p:xfrm>
        <a:graphic>
          <a:graphicData uri="http://schemas.openxmlformats.org/drawingml/2006/table">
            <a:tbl>
              <a:tblPr firstRow="1" bandRow="1">
                <a:tableStyleId>{5DA37D80-6434-44D0-A028-1B22A696006F}</a:tableStyleId>
              </a:tblPr>
              <a:tblGrid>
                <a:gridCol w="5819967">
                  <a:extLst>
                    <a:ext uri="{9D8B030D-6E8A-4147-A177-3AD203B41FA5}">
                      <a16:colId xmlns:a16="http://schemas.microsoft.com/office/drawing/2014/main" val="129904857"/>
                    </a:ext>
                  </a:extLst>
                </a:gridCol>
                <a:gridCol w="2376261">
                  <a:extLst>
                    <a:ext uri="{9D8B030D-6E8A-4147-A177-3AD203B41FA5}">
                      <a16:colId xmlns:a16="http://schemas.microsoft.com/office/drawing/2014/main" val="3850840180"/>
                    </a:ext>
                  </a:extLst>
                </a:gridCol>
              </a:tblGrid>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Open Registration Ends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January 19, Monday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7072092"/>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Martin Luther King, Jr. Recognition Holiday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Orgon Slab Medium" panose="02000603000000020004" pitchFamily="50" charset="0"/>
                        </a:rPr>
                        <a:t>January 19, Monday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5825468"/>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Spring semester opens 8 am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January 20, Tuesday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2445893"/>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Classwork begins 8 am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Orgon Slab Medium" panose="02000603000000020004" pitchFamily="50" charset="0"/>
                        </a:rPr>
                        <a:t>January 20, Tuesday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97375"/>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Mid-Semester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March 12, Thursday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6399653"/>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Spring Recess begins 8 am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March 14, Saturday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147010"/>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Spring Recess ends 8 am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March 16, Monday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655267"/>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Spring Break begins 8 am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March 22, Sunday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0184841"/>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Spring Break ends 8 am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solidFill>
                            <a:srgbClr val="000000"/>
                          </a:solidFill>
                          <a:effectLst/>
                          <a:latin typeface="Orgon Slab Medium" panose="02000603000000020004" pitchFamily="50" charset="0"/>
                        </a:rPr>
                        <a:t>March 30, Monday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3817529"/>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Last Class 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May 8, Friday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8451917"/>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Final Examinations begin 7:30 am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May 11, Monday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0042252"/>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Final Examinations end 5 pm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May 15, Friday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4079105"/>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Spring Semester closes 6 pm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May 15, Friday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0906904"/>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May Commencement 6 pm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rgon Slab Medium" panose="02000603000000020004" pitchFamily="50" charset="0"/>
                          <a:ea typeface="+mn-ea"/>
                          <a:cs typeface="+mn-cs"/>
                        </a:rPr>
                        <a:t>May 15, Friday</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613237"/>
                  </a:ext>
                </a:extLst>
              </a:tr>
              <a:tr h="246888">
                <a:tc>
                  <a:txBody>
                    <a:bodyPr/>
                    <a:lstStyle/>
                    <a:p>
                      <a:pPr marL="0" algn="l" defTabSz="457200" rtl="0" eaLnBrk="1" fontAlgn="ctr" latinLnBrk="0" hangingPunct="1">
                        <a:lnSpc>
                          <a:spcPct val="100000"/>
                        </a:lnSpc>
                      </a:pPr>
                      <a:r>
                        <a:rPr lang="en-US" sz="1400" b="0" i="0" u="none" strike="noStrike" kern="1200" dirty="0">
                          <a:solidFill>
                            <a:srgbClr val="000000"/>
                          </a:solidFill>
                          <a:effectLst/>
                          <a:latin typeface="Orgon Slab Medium" panose="02000603000000020004" pitchFamily="50" charset="0"/>
                          <a:ea typeface="+mn-ea"/>
                          <a:cs typeface="+mn-cs"/>
                        </a:rPr>
                        <a:t>     PhDs in All Departments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May 16, Saturday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4541725"/>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May Commencement 10 am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1835656"/>
                  </a:ext>
                </a:extLst>
              </a:tr>
              <a:tr h="246888">
                <a:tc>
                  <a:txBody>
                    <a:bodyPr/>
                    <a:lstStyle/>
                    <a:p>
                      <a:pPr marL="0" algn="l" defTabSz="457200" rtl="0" eaLnBrk="1" fontAlgn="ctr" latinLnBrk="0" hangingPunct="1">
                        <a:lnSpc>
                          <a:spcPct val="100000"/>
                        </a:lnSpc>
                      </a:pPr>
                      <a:r>
                        <a:rPr lang="en-US" sz="1400" b="0" i="0" u="none" strike="noStrike" kern="1200" dirty="0">
                          <a:solidFill>
                            <a:srgbClr val="000000"/>
                          </a:solidFill>
                          <a:effectLst/>
                          <a:latin typeface="Orgon Slab Medium" panose="02000603000000020004" pitchFamily="50" charset="0"/>
                          <a:ea typeface="+mn-ea"/>
                          <a:cs typeface="+mn-cs"/>
                        </a:rPr>
                        <a:t>     Graduate and Undergraduate Degrees in Designated Departments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May 16, Saturday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4613297"/>
                  </a:ext>
                </a:extLst>
              </a:tr>
              <a:tr h="246888">
                <a:tc>
                  <a:txBody>
                    <a:bodyPr/>
                    <a:lstStyle/>
                    <a:p>
                      <a:pPr marL="0" algn="l" defTabSz="457200" rtl="0" eaLnBrk="1" fontAlgn="ctr" latinLnBrk="0" hangingPunct="1">
                        <a:lnSpc>
                          <a:spcPct val="100000"/>
                        </a:lnSpc>
                      </a:pPr>
                      <a:r>
                        <a:rPr lang="en-US" sz="1600" b="0" i="0" u="none" strike="noStrike" kern="1200" dirty="0">
                          <a:solidFill>
                            <a:srgbClr val="000000"/>
                          </a:solidFill>
                          <a:effectLst/>
                          <a:latin typeface="Orgon Slab Medium" panose="02000603000000020004" pitchFamily="50" charset="0"/>
                          <a:ea typeface="+mn-ea"/>
                          <a:cs typeface="+mn-cs"/>
                        </a:rPr>
                        <a:t>May Commencement 3 pm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00937"/>
                  </a:ext>
                </a:extLst>
              </a:tr>
              <a:tr h="246888">
                <a:tc>
                  <a:txBody>
                    <a:bodyPr/>
                    <a:lstStyle/>
                    <a:p>
                      <a:pPr marL="0" algn="l" defTabSz="457200" rtl="0" eaLnBrk="1" fontAlgn="ctr" latinLnBrk="0" hangingPunct="1">
                        <a:lnSpc>
                          <a:spcPct val="100000"/>
                        </a:lnSpc>
                      </a:pPr>
                      <a:r>
                        <a:rPr kumimoji="0" lang="en-US" sz="1400" b="0" i="0" u="none" strike="noStrike" kern="1200" cap="none" spc="0" normalizeH="0" baseline="0" noProof="0" dirty="0">
                          <a:ln>
                            <a:noFill/>
                          </a:ln>
                          <a:solidFill>
                            <a:srgbClr val="000000"/>
                          </a:solidFill>
                          <a:effectLst/>
                          <a:uLnTx/>
                          <a:uFillTx/>
                          <a:latin typeface="Orgon Slab Medium" panose="02000603000000020004" pitchFamily="50" charset="0"/>
                          <a:ea typeface="+mn-ea"/>
                          <a:cs typeface="+mn-cs"/>
                        </a:rPr>
                        <a:t>     Graduate and Undergraduate Degrees in Designated Departments</a:t>
                      </a:r>
                      <a:endParaRPr lang="en-US" sz="1600" b="0" i="0" u="none" strike="noStrike" kern="1200" dirty="0">
                        <a:solidFill>
                          <a:srgbClr val="000000"/>
                        </a:solidFill>
                        <a:effectLst/>
                        <a:latin typeface="Orgon Slab Medium" panose="02000603000000020004" pitchFamily="50"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ctr" latinLnBrk="0" hangingPunct="1">
                        <a:lnSpc>
                          <a:spcPct val="100000"/>
                        </a:lnSpc>
                      </a:pPr>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915703"/>
                  </a:ext>
                </a:extLst>
              </a:tr>
            </a:tbl>
          </a:graphicData>
        </a:graphic>
      </p:graphicFrame>
    </p:spTree>
    <p:extLst>
      <p:ext uri="{BB962C8B-B14F-4D97-AF65-F5344CB8AC3E}">
        <p14:creationId xmlns:p14="http://schemas.microsoft.com/office/powerpoint/2010/main" val="2223242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F6AC9E3F-115E-4C46-9D65-9C701E656811}"/>
              </a:ext>
            </a:extLst>
          </p:cNvPr>
          <p:cNvSpPr txBox="1">
            <a:spLocks/>
          </p:cNvSpPr>
          <p:nvPr/>
        </p:nvSpPr>
        <p:spPr>
          <a:xfrm>
            <a:off x="1878974" y="1542887"/>
            <a:ext cx="9342818" cy="5206543"/>
          </a:xfrm>
          <a:prstGeom prst="rect">
            <a:avLst/>
          </a:prstGeom>
        </p:spPr>
        <p:txBody>
          <a:bodyPr numCol="2">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*SUMMER SESSION 2026</a:t>
            </a:r>
          </a:p>
          <a:p>
            <a:endParaRPr lang="en-US" sz="2400" dirty="0">
              <a:effectLst>
                <a:outerShdw blurRad="38100" dist="38100" dir="2700000" algn="tl">
                  <a:srgbClr val="000000">
                    <a:alpha val="43137"/>
                  </a:srgbClr>
                </a:outerShdw>
              </a:effectLst>
            </a:endParaRPr>
          </a:p>
        </p:txBody>
      </p:sp>
      <p:graphicFrame>
        <p:nvGraphicFramePr>
          <p:cNvPr id="3" name="Table 3">
            <a:extLst>
              <a:ext uri="{FF2B5EF4-FFF2-40B4-BE49-F238E27FC236}">
                <a16:creationId xmlns:a16="http://schemas.microsoft.com/office/drawing/2014/main" id="{7A204638-0DE1-9CFD-558D-ED02F97EAD82}"/>
              </a:ext>
            </a:extLst>
          </p:cNvPr>
          <p:cNvGraphicFramePr>
            <a:graphicFrameLocks noGrp="1"/>
          </p:cNvGraphicFramePr>
          <p:nvPr/>
        </p:nvGraphicFramePr>
        <p:xfrm>
          <a:off x="1995254" y="1985511"/>
          <a:ext cx="8196228" cy="2026920"/>
        </p:xfrm>
        <a:graphic>
          <a:graphicData uri="http://schemas.openxmlformats.org/drawingml/2006/table">
            <a:tbl>
              <a:tblPr firstRow="1" bandRow="1">
                <a:tableStyleId>{5DA37D80-6434-44D0-A028-1B22A696006F}</a:tableStyleId>
              </a:tblPr>
              <a:tblGrid>
                <a:gridCol w="5819967">
                  <a:extLst>
                    <a:ext uri="{9D8B030D-6E8A-4147-A177-3AD203B41FA5}">
                      <a16:colId xmlns:a16="http://schemas.microsoft.com/office/drawing/2014/main" val="129904857"/>
                    </a:ext>
                  </a:extLst>
                </a:gridCol>
                <a:gridCol w="2376261">
                  <a:extLst>
                    <a:ext uri="{9D8B030D-6E8A-4147-A177-3AD203B41FA5}">
                      <a16:colId xmlns:a16="http://schemas.microsoft.com/office/drawing/2014/main" val="3850840180"/>
                    </a:ext>
                  </a:extLst>
                </a:gridCol>
              </a:tblGrid>
              <a:tr h="126641">
                <a:tc>
                  <a:txBody>
                    <a:bodyPr/>
                    <a:lstStyle/>
                    <a:p>
                      <a:pPr marL="0" algn="l" defTabSz="457200" rtl="0" eaLnBrk="1" fontAlgn="ctr" latinLnBrk="0" hangingPunct="1"/>
                      <a:r>
                        <a:rPr lang="en-US" sz="1600" b="0" i="0" u="none" strike="noStrike" kern="1200" dirty="0">
                          <a:solidFill>
                            <a:srgbClr val="000000"/>
                          </a:solidFill>
                          <a:effectLst/>
                          <a:latin typeface="Orgon Slab Medium" panose="02000603000000020004" pitchFamily="50" charset="0"/>
                          <a:ea typeface="+mn-ea"/>
                          <a:cs typeface="+mn-cs"/>
                        </a:rPr>
                        <a:t>Open Registration Ends</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May 31, Sunday</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7072092"/>
                  </a:ext>
                </a:extLst>
              </a:tr>
              <a:tr h="126641">
                <a:tc>
                  <a:txBody>
                    <a:bodyPr/>
                    <a:lstStyle/>
                    <a:p>
                      <a:pPr marL="0" algn="l" defTabSz="457200" rtl="0" eaLnBrk="1" fontAlgn="ctr" latinLnBrk="0" hangingPunct="1"/>
                      <a:r>
                        <a:rPr lang="en-US" sz="1600" b="0" i="0" u="none" strike="noStrike" kern="1200">
                          <a:solidFill>
                            <a:srgbClr val="000000"/>
                          </a:solidFill>
                          <a:effectLst/>
                          <a:latin typeface="Orgon Slab Medium" panose="02000603000000020004" pitchFamily="50" charset="0"/>
                          <a:ea typeface="+mn-ea"/>
                          <a:cs typeface="+mn-cs"/>
                        </a:rPr>
                        <a:t>Summer session opens 8 am</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June 1, Monday</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5825468"/>
                  </a:ext>
                </a:extLst>
              </a:tr>
              <a:tr h="126641">
                <a:tc>
                  <a:txBody>
                    <a:bodyPr/>
                    <a:lstStyle/>
                    <a:p>
                      <a:pPr marL="0" algn="l" defTabSz="457200" rtl="0" eaLnBrk="1" fontAlgn="ctr" latinLnBrk="0" hangingPunct="1"/>
                      <a:r>
                        <a:rPr lang="en-US" sz="1600" b="0" i="0" u="none" strike="noStrike" kern="1200">
                          <a:solidFill>
                            <a:srgbClr val="000000"/>
                          </a:solidFill>
                          <a:effectLst/>
                          <a:latin typeface="Orgon Slab Medium" panose="02000603000000020004" pitchFamily="50" charset="0"/>
                          <a:ea typeface="+mn-ea"/>
                          <a:cs typeface="+mn-cs"/>
                        </a:rPr>
                        <a:t>Classwork begins 8 am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June 1, Monday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445893"/>
                  </a:ext>
                </a:extLst>
              </a:tr>
              <a:tr h="126641">
                <a:tc>
                  <a:txBody>
                    <a:bodyPr/>
                    <a:lstStyle/>
                    <a:p>
                      <a:pPr marL="0" algn="l" defTabSz="457200" rtl="0" eaLnBrk="1" fontAlgn="ctr" latinLnBrk="0" hangingPunct="1"/>
                      <a:r>
                        <a:rPr lang="en-US" sz="1600" b="0" i="0" u="none" strike="noStrike" kern="1200">
                          <a:solidFill>
                            <a:srgbClr val="000000"/>
                          </a:solidFill>
                          <a:effectLst/>
                          <a:latin typeface="Orgon Slab Medium" panose="02000603000000020004" pitchFamily="50" charset="0"/>
                          <a:ea typeface="+mn-ea"/>
                          <a:cs typeface="+mn-cs"/>
                        </a:rPr>
                        <a:t>Juneteenth Holiday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June 19, Friday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97375"/>
                  </a:ext>
                </a:extLst>
              </a:tr>
              <a:tr h="126641">
                <a:tc>
                  <a:txBody>
                    <a:bodyPr/>
                    <a:lstStyle/>
                    <a:p>
                      <a:pPr marL="0" algn="l" defTabSz="457200" rtl="0" eaLnBrk="1" fontAlgn="ctr" latinLnBrk="0" hangingPunct="1"/>
                      <a:r>
                        <a:rPr lang="en-US" sz="1600" b="0" i="0" u="none" strike="noStrike" kern="1200">
                          <a:solidFill>
                            <a:srgbClr val="000000"/>
                          </a:solidFill>
                          <a:effectLst/>
                          <a:latin typeface="Orgon Slab Medium" panose="02000603000000020004" pitchFamily="50" charset="0"/>
                          <a:ea typeface="+mn-ea"/>
                          <a:cs typeface="+mn-cs"/>
                        </a:rPr>
                        <a:t>Independence Day Holiday (observed)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July 3, Friday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6399653"/>
                  </a:ext>
                </a:extLst>
              </a:tr>
              <a:tr h="126641">
                <a:tc>
                  <a:txBody>
                    <a:bodyPr/>
                    <a:lstStyle/>
                    <a:p>
                      <a:pPr marL="0" algn="l" defTabSz="457200" rtl="0" eaLnBrk="1" fontAlgn="ctr" latinLnBrk="0" hangingPunct="1"/>
                      <a:r>
                        <a:rPr lang="en-US" sz="1600" b="0" i="0" u="none" strike="noStrike" kern="1200">
                          <a:solidFill>
                            <a:srgbClr val="000000"/>
                          </a:solidFill>
                          <a:effectLst/>
                          <a:latin typeface="Orgon Slab Medium" panose="02000603000000020004" pitchFamily="50" charset="0"/>
                          <a:ea typeface="+mn-ea"/>
                          <a:cs typeface="+mn-cs"/>
                        </a:rPr>
                        <a:t>Final Examinations begin 8 am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July 23, Thursday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2147010"/>
                  </a:ext>
                </a:extLst>
              </a:tr>
              <a:tr h="126641">
                <a:tc>
                  <a:txBody>
                    <a:bodyPr/>
                    <a:lstStyle/>
                    <a:p>
                      <a:pPr marL="0" algn="l" defTabSz="457200" rtl="0" eaLnBrk="1" fontAlgn="ctr" latinLnBrk="0" hangingPunct="1"/>
                      <a:r>
                        <a:rPr lang="en-US" sz="1600" b="0" i="0" u="none" strike="noStrike" kern="1200">
                          <a:solidFill>
                            <a:srgbClr val="000000"/>
                          </a:solidFill>
                          <a:effectLst/>
                          <a:latin typeface="Orgon Slab Medium" panose="02000603000000020004" pitchFamily="50" charset="0"/>
                          <a:ea typeface="+mn-ea"/>
                          <a:cs typeface="+mn-cs"/>
                        </a:rPr>
                        <a:t>Final Examinations end 12:30 pm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July 24, Friday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1655267"/>
                  </a:ext>
                </a:extLst>
              </a:tr>
              <a:tr h="126641">
                <a:tc>
                  <a:txBody>
                    <a:bodyPr/>
                    <a:lstStyle/>
                    <a:p>
                      <a:pPr marL="0" algn="l" defTabSz="457200" rtl="0" eaLnBrk="1" fontAlgn="ctr" latinLnBrk="0" hangingPunct="1"/>
                      <a:r>
                        <a:rPr lang="en-US" sz="1600" b="0" i="0" u="none" strike="noStrike" kern="1200" dirty="0">
                          <a:solidFill>
                            <a:srgbClr val="000000"/>
                          </a:solidFill>
                          <a:effectLst/>
                          <a:latin typeface="Orgon Slab Medium" panose="02000603000000020004" pitchFamily="50" charset="0"/>
                          <a:ea typeface="+mn-ea"/>
                          <a:cs typeface="+mn-cs"/>
                        </a:rPr>
                        <a:t>Summer Session closes 12:30 pm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Orgon Slab Medium" panose="02000603000000020004" pitchFamily="50" charset="0"/>
                        </a:rPr>
                        <a:t>July 24, Friday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0184841"/>
                  </a:ext>
                </a:extLst>
              </a:tr>
            </a:tbl>
          </a:graphicData>
        </a:graphic>
      </p:graphicFrame>
      <p:sp>
        <p:nvSpPr>
          <p:cNvPr id="4" name="TextBox 3">
            <a:extLst>
              <a:ext uri="{FF2B5EF4-FFF2-40B4-BE49-F238E27FC236}">
                <a16:creationId xmlns:a16="http://schemas.microsoft.com/office/drawing/2014/main" id="{6C2D5E73-F071-349E-FF5D-7CF62BC14E9D}"/>
              </a:ext>
            </a:extLst>
          </p:cNvPr>
          <p:cNvSpPr txBox="1"/>
          <p:nvPr/>
        </p:nvSpPr>
        <p:spPr>
          <a:xfrm>
            <a:off x="1995254" y="4271321"/>
            <a:ext cx="7668194" cy="646331"/>
          </a:xfrm>
          <a:prstGeom prst="rect">
            <a:avLst/>
          </a:prstGeom>
          <a:noFill/>
        </p:spPr>
        <p:txBody>
          <a:bodyPr wrap="square">
            <a:spAutoFit/>
          </a:bodyPr>
          <a:lstStyle/>
          <a:p>
            <a:pPr algn="l" fontAlgn="ctr"/>
            <a:r>
              <a:rPr lang="en-US" sz="1800" b="0" i="0" u="none" strike="noStrike" dirty="0">
                <a:solidFill>
                  <a:srgbClr val="509E2F"/>
                </a:solidFill>
                <a:effectLst/>
                <a:latin typeface="Orgon Slab Medium" panose="02000603000000020004" pitchFamily="50" charset="0"/>
              </a:rPr>
              <a:t>*Schedule shows the regular eight-week Summer Session.  </a:t>
            </a:r>
          </a:p>
          <a:p>
            <a:pPr algn="l" fontAlgn="ctr"/>
            <a:r>
              <a:rPr lang="en-US" sz="1800" dirty="0">
                <a:solidFill>
                  <a:srgbClr val="509E2F"/>
                </a:solidFill>
                <a:latin typeface="Orgon Slab Medium" panose="02000603000000020004" pitchFamily="50" charset="0"/>
              </a:rPr>
              <a:t>  </a:t>
            </a:r>
            <a:r>
              <a:rPr lang="en-US" sz="1800" b="0" i="0" u="none" strike="noStrike" dirty="0">
                <a:solidFill>
                  <a:srgbClr val="509E2F"/>
                </a:solidFill>
                <a:effectLst/>
                <a:latin typeface="Orgon Slab Medium" panose="02000603000000020004" pitchFamily="50" charset="0"/>
              </a:rPr>
              <a:t>Other special four-week course sessions may be scheduled.</a:t>
            </a:r>
          </a:p>
        </p:txBody>
      </p:sp>
    </p:spTree>
    <p:extLst>
      <p:ext uri="{BB962C8B-B14F-4D97-AF65-F5344CB8AC3E}">
        <p14:creationId xmlns:p14="http://schemas.microsoft.com/office/powerpoint/2010/main" val="3070656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F6AC9E3F-115E-4C46-9D65-9C701E656811}"/>
              </a:ext>
            </a:extLst>
          </p:cNvPr>
          <p:cNvSpPr txBox="1">
            <a:spLocks/>
          </p:cNvSpPr>
          <p:nvPr/>
        </p:nvSpPr>
        <p:spPr>
          <a:xfrm>
            <a:off x="1878974" y="1542887"/>
            <a:ext cx="9973882" cy="1174556"/>
          </a:xfrm>
          <a:prstGeom prst="rect">
            <a:avLst/>
          </a:prstGeom>
        </p:spPr>
        <p:txBody>
          <a:bodyPr numCol="1">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CLASS SESSIONS </a:t>
            </a:r>
          </a:p>
          <a:p>
            <a:r>
              <a:rPr lang="en-US" sz="2800" b="1" dirty="0"/>
              <a:t>(EXCLUDING FINAL EXAMINATIONS)</a:t>
            </a:r>
          </a:p>
          <a:p>
            <a:endParaRPr lang="en-US" sz="2800" b="1" dirty="0"/>
          </a:p>
          <a:p>
            <a:endParaRPr lang="en-US" sz="2400" dirty="0">
              <a:effectLst>
                <a:outerShdw blurRad="38100" dist="38100" dir="2700000" algn="tl">
                  <a:srgbClr val="000000">
                    <a:alpha val="43137"/>
                  </a:srgbClr>
                </a:outerShdw>
              </a:effectLst>
            </a:endParaRPr>
          </a:p>
        </p:txBody>
      </p:sp>
      <p:graphicFrame>
        <p:nvGraphicFramePr>
          <p:cNvPr id="3" name="Table 3">
            <a:extLst>
              <a:ext uri="{FF2B5EF4-FFF2-40B4-BE49-F238E27FC236}">
                <a16:creationId xmlns:a16="http://schemas.microsoft.com/office/drawing/2014/main" id="{7A204638-0DE1-9CFD-558D-ED02F97EAD82}"/>
              </a:ext>
            </a:extLst>
          </p:cNvPr>
          <p:cNvGraphicFramePr>
            <a:graphicFrameLocks noGrp="1"/>
          </p:cNvGraphicFramePr>
          <p:nvPr/>
        </p:nvGraphicFramePr>
        <p:xfrm>
          <a:off x="1995255" y="2539308"/>
          <a:ext cx="7436371" cy="2026920"/>
        </p:xfrm>
        <a:graphic>
          <a:graphicData uri="http://schemas.openxmlformats.org/drawingml/2006/table">
            <a:tbl>
              <a:tblPr firstRow="1" bandRow="1">
                <a:tableStyleId>{5DA37D80-6434-44D0-A028-1B22A696006F}</a:tableStyleId>
              </a:tblPr>
              <a:tblGrid>
                <a:gridCol w="1131862">
                  <a:extLst>
                    <a:ext uri="{9D8B030D-6E8A-4147-A177-3AD203B41FA5}">
                      <a16:colId xmlns:a16="http://schemas.microsoft.com/office/drawing/2014/main" val="3967836433"/>
                    </a:ext>
                  </a:extLst>
                </a:gridCol>
                <a:gridCol w="808157">
                  <a:extLst>
                    <a:ext uri="{9D8B030D-6E8A-4147-A177-3AD203B41FA5}">
                      <a16:colId xmlns:a16="http://schemas.microsoft.com/office/drawing/2014/main" val="579902665"/>
                    </a:ext>
                  </a:extLst>
                </a:gridCol>
                <a:gridCol w="808157">
                  <a:extLst>
                    <a:ext uri="{9D8B030D-6E8A-4147-A177-3AD203B41FA5}">
                      <a16:colId xmlns:a16="http://schemas.microsoft.com/office/drawing/2014/main" val="23760072"/>
                    </a:ext>
                  </a:extLst>
                </a:gridCol>
                <a:gridCol w="808157">
                  <a:extLst>
                    <a:ext uri="{9D8B030D-6E8A-4147-A177-3AD203B41FA5}">
                      <a16:colId xmlns:a16="http://schemas.microsoft.com/office/drawing/2014/main" val="2845958912"/>
                    </a:ext>
                  </a:extLst>
                </a:gridCol>
                <a:gridCol w="808157">
                  <a:extLst>
                    <a:ext uri="{9D8B030D-6E8A-4147-A177-3AD203B41FA5}">
                      <a16:colId xmlns:a16="http://schemas.microsoft.com/office/drawing/2014/main" val="988288600"/>
                    </a:ext>
                  </a:extLst>
                </a:gridCol>
                <a:gridCol w="808157">
                  <a:extLst>
                    <a:ext uri="{9D8B030D-6E8A-4147-A177-3AD203B41FA5}">
                      <a16:colId xmlns:a16="http://schemas.microsoft.com/office/drawing/2014/main" val="2901615519"/>
                    </a:ext>
                  </a:extLst>
                </a:gridCol>
                <a:gridCol w="1131862">
                  <a:extLst>
                    <a:ext uri="{9D8B030D-6E8A-4147-A177-3AD203B41FA5}">
                      <a16:colId xmlns:a16="http://schemas.microsoft.com/office/drawing/2014/main" val="129904857"/>
                    </a:ext>
                  </a:extLst>
                </a:gridCol>
                <a:gridCol w="1131862">
                  <a:extLst>
                    <a:ext uri="{9D8B030D-6E8A-4147-A177-3AD203B41FA5}">
                      <a16:colId xmlns:a16="http://schemas.microsoft.com/office/drawing/2014/main" val="3850840180"/>
                    </a:ext>
                  </a:extLst>
                </a:gridCol>
              </a:tblGrid>
              <a:tr h="126641">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dirty="0">
                          <a:solidFill>
                            <a:srgbClr val="000000"/>
                          </a:solidFill>
                          <a:effectLst/>
                          <a:latin typeface="Orgon Slab Medium" panose="02000603000000020004" pitchFamily="50" charset="0"/>
                        </a:rPr>
                        <a:t>M</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dirty="0">
                          <a:solidFill>
                            <a:srgbClr val="000000"/>
                          </a:solidFill>
                          <a:effectLst/>
                          <a:latin typeface="Orgon Slab Medium" panose="02000603000000020004" pitchFamily="50" charset="0"/>
                        </a:rPr>
                        <a:t>TU</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dirty="0">
                          <a:solidFill>
                            <a:srgbClr val="000000"/>
                          </a:solidFill>
                          <a:effectLst/>
                          <a:latin typeface="Orgon Slab Medium" panose="02000603000000020004" pitchFamily="50" charset="0"/>
                        </a:rPr>
                        <a:t>W</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dirty="0">
                          <a:solidFill>
                            <a:srgbClr val="000000"/>
                          </a:solidFill>
                          <a:effectLst/>
                          <a:latin typeface="Orgon Slab Medium" panose="02000603000000020004" pitchFamily="50" charset="0"/>
                        </a:rPr>
                        <a:t>TH</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a:solidFill>
                            <a:srgbClr val="000000"/>
                          </a:solidFill>
                          <a:effectLst/>
                          <a:latin typeface="Orgon Slab Medium" panose="02000603000000020004" pitchFamily="50" charset="0"/>
                        </a:rPr>
                        <a:t>F</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a:solidFill>
                            <a:srgbClr val="000000"/>
                          </a:solidFill>
                          <a:effectLst/>
                          <a:latin typeface="Orgon Slab Medium" panose="02000603000000020004" pitchFamily="50" charset="0"/>
                        </a:rPr>
                        <a:t>Total MWF</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fontAlgn="ctr"/>
                      <a:r>
                        <a:rPr lang="en-US" sz="1600" b="0" i="0" u="sng" strike="noStrike" dirty="0">
                          <a:solidFill>
                            <a:srgbClr val="000000"/>
                          </a:solidFill>
                          <a:effectLst/>
                          <a:latin typeface="Orgon Slab Medium" panose="02000603000000020004" pitchFamily="50" charset="0"/>
                        </a:rPr>
                        <a:t>Total TR</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7072092"/>
                  </a:ext>
                </a:extLst>
              </a:tr>
              <a:tr h="126641">
                <a:tc>
                  <a:txBody>
                    <a:bodyPr/>
                    <a:lstStyle/>
                    <a:p>
                      <a:pPr algn="l" fontAlgn="ctr"/>
                      <a:r>
                        <a:rPr lang="en-US" sz="1600" b="0" i="0" u="none" strike="noStrike" dirty="0">
                          <a:solidFill>
                            <a:srgbClr val="000000"/>
                          </a:solidFill>
                          <a:effectLst/>
                          <a:latin typeface="Orgon Slab Medium" panose="02000603000000020004" pitchFamily="50" charset="0"/>
                        </a:rPr>
                        <a:t>Fall</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14</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15</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15</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14</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14</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43</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29</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5825468"/>
                  </a:ext>
                </a:extLst>
              </a:tr>
              <a:tr h="126641">
                <a:tc>
                  <a:txBody>
                    <a:bodyPr/>
                    <a:lstStyle/>
                    <a:p>
                      <a:pPr algn="l" fontAlgn="ctr"/>
                      <a:r>
                        <a:rPr lang="en-US" sz="1600" b="0" i="0" u="none" strike="noStrike" dirty="0">
                          <a:solidFill>
                            <a:srgbClr val="000000"/>
                          </a:solidFill>
                          <a:effectLst/>
                          <a:latin typeface="Orgon Slab Medium" panose="02000603000000020004" pitchFamily="50" charset="0"/>
                        </a:rPr>
                        <a:t>Spring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445893"/>
                  </a:ext>
                </a:extLst>
              </a:tr>
              <a:tr h="126641">
                <a:tc>
                  <a:txBody>
                    <a:bodyPr/>
                    <a:lstStyle/>
                    <a:p>
                      <a:pPr algn="l" fontAlgn="ctr"/>
                      <a:r>
                        <a:rPr lang="en-US" sz="1600" b="0" i="0" u="none" strike="noStrike" dirty="0">
                          <a:solidFill>
                            <a:srgbClr val="000000"/>
                          </a:solidFill>
                          <a:effectLst/>
                          <a:latin typeface="Orgon Slab Medium" panose="02000603000000020004" pitchFamily="50" charset="0"/>
                        </a:rPr>
                        <a:t>Summer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Orgon Slab Medium" panose="02000603000000020004" pitchFamily="50" charset="0"/>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Orgon Slab Medium" panose="02000603000000020004" pitchFamily="50" charset="0"/>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97375"/>
                  </a:ext>
                </a:extLst>
              </a:tr>
              <a:tr h="126641">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Orgon Slab Medium" panose="02000603000000020004" pitchFamily="50"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6399653"/>
                  </a:ext>
                </a:extLst>
              </a:tr>
              <a:tr h="126641">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Orgon Slab Medium" panose="02000603000000020004" pitchFamily="50"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2147010"/>
                  </a:ext>
                </a:extLst>
              </a:tr>
              <a:tr h="126641">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Orgon Slab Medium" panose="02000603000000020004" pitchFamily="50"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1655267"/>
                  </a:ext>
                </a:extLst>
              </a:tr>
              <a:tr h="126641">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fontAlgn="ctr" latinLnBrk="0" hangingPunct="1"/>
                      <a:endParaRPr lang="en-US" sz="1600" b="0" i="0" u="none" strike="noStrike" kern="1200" dirty="0">
                        <a:solidFill>
                          <a:srgbClr val="000000"/>
                        </a:solidFill>
                        <a:effectLst/>
                        <a:latin typeface="Orgon Slab Medium" panose="02000603000000020004"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Orgon Slab Medium" panose="02000603000000020004" pitchFamily="50"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0184841"/>
                  </a:ext>
                </a:extLst>
              </a:tr>
            </a:tbl>
          </a:graphicData>
        </a:graphic>
      </p:graphicFrame>
      <p:sp>
        <p:nvSpPr>
          <p:cNvPr id="5" name="TextBox 4">
            <a:extLst>
              <a:ext uri="{FF2B5EF4-FFF2-40B4-BE49-F238E27FC236}">
                <a16:creationId xmlns:a16="http://schemas.microsoft.com/office/drawing/2014/main" id="{25E93479-FD1A-FE00-2306-B75DFB4A0BFC}"/>
              </a:ext>
            </a:extLst>
          </p:cNvPr>
          <p:cNvSpPr txBox="1"/>
          <p:nvPr/>
        </p:nvSpPr>
        <p:spPr>
          <a:xfrm>
            <a:off x="1995254" y="3924107"/>
            <a:ext cx="7436371" cy="646331"/>
          </a:xfrm>
          <a:prstGeom prst="rect">
            <a:avLst/>
          </a:prstGeom>
          <a:noFill/>
        </p:spPr>
        <p:txBody>
          <a:bodyPr wrap="square">
            <a:spAutoFit/>
          </a:bodyPr>
          <a:lstStyle/>
          <a:p>
            <a:r>
              <a:rPr lang="en-US" sz="1800" b="0" i="0" u="none" strike="noStrike" dirty="0">
                <a:solidFill>
                  <a:srgbClr val="000000"/>
                </a:solidFill>
                <a:effectLst/>
                <a:latin typeface="Orgon Slab Medium" panose="02000603000000020004" pitchFamily="50" charset="0"/>
              </a:rPr>
              <a:t>The faculty is reminded of the religious and other holidays that a substantial number of students may wish to observe.</a:t>
            </a:r>
            <a:r>
              <a:rPr lang="en-US" sz="1800" dirty="0">
                <a:latin typeface="Orgon Slab Medium" panose="02000603000000020004" pitchFamily="50" charset="0"/>
              </a:rPr>
              <a:t> </a:t>
            </a:r>
          </a:p>
        </p:txBody>
      </p:sp>
    </p:spTree>
    <p:extLst>
      <p:ext uri="{BB962C8B-B14F-4D97-AF65-F5344CB8AC3E}">
        <p14:creationId xmlns:p14="http://schemas.microsoft.com/office/powerpoint/2010/main" val="1370079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8"/>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VI. Reports of Standing Committees</a:t>
            </a:r>
            <a:endParaRPr dirty="0"/>
          </a:p>
          <a:p>
            <a:pPr marL="0" lvl="0" indent="0" algn="l" rtl="0">
              <a:lnSpc>
                <a:spcPct val="100000"/>
              </a:lnSpc>
              <a:spcBef>
                <a:spcPts val="720"/>
              </a:spcBef>
              <a:spcAft>
                <a:spcPts val="0"/>
              </a:spcAft>
              <a:buClr>
                <a:srgbClr val="509E2F"/>
              </a:buClr>
              <a:buSzPts val="3600"/>
              <a:buNone/>
            </a:pPr>
            <a:r>
              <a:rPr lang="en" sz="3600" dirty="0"/>
              <a:t>	</a:t>
            </a:r>
            <a:r>
              <a:rPr lang="en" sz="3600" dirty="0">
                <a:solidFill>
                  <a:srgbClr val="003B49"/>
                </a:solidFill>
              </a:rPr>
              <a:t>B</a:t>
            </a:r>
            <a:r>
              <a:rPr lang="en" sz="3600" dirty="0">
                <a:solidFill>
                  <a:srgbClr val="003B49"/>
                </a:solidFill>
                <a:latin typeface="Arial"/>
                <a:ea typeface="Arial"/>
                <a:cs typeface="Arial"/>
                <a:sym typeface="Arial"/>
              </a:rPr>
              <a:t>.	Campus Curricula</a:t>
            </a:r>
            <a:br>
              <a:rPr lang="en" sz="3600" dirty="0">
                <a:solidFill>
                  <a:srgbClr val="003B49"/>
                </a:solidFill>
                <a:latin typeface="Arial"/>
                <a:ea typeface="Arial"/>
                <a:cs typeface="Arial"/>
                <a:sym typeface="Arial"/>
              </a:rPr>
            </a:br>
            <a:r>
              <a:rPr lang="en" sz="3600" dirty="0">
                <a:solidFill>
                  <a:srgbClr val="003B49"/>
                </a:solidFill>
                <a:latin typeface="Arial"/>
                <a:ea typeface="Arial"/>
                <a:cs typeface="Arial"/>
                <a:sym typeface="Arial"/>
              </a:rPr>
              <a:t>		P. DeWitt</a:t>
            </a:r>
            <a:endParaRPr dirty="0"/>
          </a:p>
          <a:p>
            <a:pPr marL="0" lvl="0" indent="0"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509E2F"/>
              </a:buClr>
              <a:buSzPts val="3600"/>
              <a:buNone/>
            </a:pPr>
            <a:r>
              <a:rPr lang="en" sz="3600" b="1" dirty="0">
                <a:latin typeface="Arial"/>
                <a:ea typeface="Arial"/>
                <a:cs typeface="Arial"/>
                <a:sym typeface="Arial"/>
              </a:rPr>
              <a:t>	</a:t>
            </a:r>
            <a:endParaRPr dirty="0"/>
          </a:p>
        </p:txBody>
      </p:sp>
      <p:sp>
        <p:nvSpPr>
          <p:cNvPr id="249" name="Google Shape;249;p38"/>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extLst>
      <p:ext uri="{BB962C8B-B14F-4D97-AF65-F5344CB8AC3E}">
        <p14:creationId xmlns:p14="http://schemas.microsoft.com/office/powerpoint/2010/main" val="2781983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7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D88A2"/>
              </a:buClr>
              <a:buSzPts val="1200"/>
              <a:buFont typeface="Calibri"/>
              <a:buNone/>
            </a:pPr>
            <a:fld id="{00000000-1234-1234-1234-123412341234}" type="slidenum">
              <a:rPr lang="en" sz="1200" b="0" i="0" u="none" strike="noStrike" cap="none">
                <a:solidFill>
                  <a:srgbClr val="8D88A2"/>
                </a:solidFill>
                <a:latin typeface="Calibri"/>
                <a:ea typeface="Calibri"/>
                <a:cs typeface="Calibri"/>
                <a:sym typeface="Calibri"/>
              </a:rPr>
              <a:t>38</a:t>
            </a:fld>
            <a:endParaRPr sz="1200" b="0" i="0" u="none" strike="noStrike" cap="none">
              <a:solidFill>
                <a:srgbClr val="8D88A2"/>
              </a:solidFill>
              <a:latin typeface="Calibri"/>
              <a:ea typeface="Calibri"/>
              <a:cs typeface="Calibri"/>
              <a:sym typeface="Calibri"/>
            </a:endParaRPr>
          </a:p>
        </p:txBody>
      </p:sp>
      <p:sp>
        <p:nvSpPr>
          <p:cNvPr id="257" name="Google Shape;257;p70"/>
          <p:cNvSpPr txBox="1"/>
          <p:nvPr/>
        </p:nvSpPr>
        <p:spPr>
          <a:xfrm>
            <a:off x="1955516" y="1859280"/>
            <a:ext cx="8143730" cy="37240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006F"/>
              </a:buClr>
              <a:buSzPts val="3600"/>
              <a:buFont typeface="Arial"/>
              <a:buNone/>
            </a:pPr>
            <a:r>
              <a:rPr lang="en" sz="3600" b="0" i="0" u="none" strike="noStrike" cap="none">
                <a:solidFill>
                  <a:srgbClr val="33006F"/>
                </a:solidFill>
                <a:latin typeface="Calibri"/>
                <a:ea typeface="Calibri"/>
                <a:cs typeface="Calibri"/>
                <a:sym typeface="Calibri"/>
              </a:rPr>
              <a:t>CCC Meeting</a:t>
            </a:r>
            <a:br>
              <a:rPr lang="en" sz="3600" b="0" i="0" u="none" strike="noStrike" cap="none">
                <a:solidFill>
                  <a:srgbClr val="33006F"/>
                </a:solidFill>
                <a:latin typeface="Calibri"/>
                <a:ea typeface="Calibri"/>
                <a:cs typeface="Calibri"/>
                <a:sym typeface="Calibri"/>
              </a:rPr>
            </a:br>
            <a:r>
              <a:rPr lang="en" sz="3600" b="0" i="0" u="none" strike="noStrike" cap="none">
                <a:solidFill>
                  <a:srgbClr val="33006F"/>
                </a:solidFill>
                <a:latin typeface="Calibri"/>
                <a:ea typeface="Calibri"/>
                <a:cs typeface="Calibri"/>
                <a:sym typeface="Calibri"/>
              </a:rPr>
              <a:t>	</a:t>
            </a:r>
            <a:r>
              <a:rPr lang="en" sz="3200" b="0" i="0" u="none" strike="noStrike" cap="none">
                <a:solidFill>
                  <a:srgbClr val="33006F"/>
                </a:solidFill>
                <a:latin typeface="Calibri"/>
                <a:ea typeface="Calibri"/>
                <a:cs typeface="Calibri"/>
                <a:sym typeface="Calibri"/>
              </a:rPr>
              <a:t>	- September 29, 2022</a:t>
            </a:r>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33006F"/>
              </a:solidFill>
              <a:latin typeface="Calibri"/>
              <a:ea typeface="Calibri"/>
              <a:cs typeface="Calibri"/>
              <a:sym typeface="Calibri"/>
            </a:endParaRPr>
          </a:p>
          <a:p>
            <a:pPr marL="0" marR="0" lvl="0" indent="0" algn="l" rtl="0">
              <a:lnSpc>
                <a:spcPct val="100000"/>
              </a:lnSpc>
              <a:spcBef>
                <a:spcPts val="0"/>
              </a:spcBef>
              <a:spcAft>
                <a:spcPts val="0"/>
              </a:spcAft>
              <a:buClr>
                <a:srgbClr val="33006F"/>
              </a:buClr>
              <a:buSzPts val="3600"/>
              <a:buFont typeface="Arial"/>
              <a:buNone/>
            </a:pPr>
            <a:r>
              <a:rPr lang="en" sz="3600" b="0" i="0" u="none" strike="noStrike" cap="none">
                <a:solidFill>
                  <a:srgbClr val="33006F"/>
                </a:solidFill>
                <a:latin typeface="Calibri"/>
                <a:ea typeface="Calibri"/>
                <a:cs typeface="Calibri"/>
                <a:sym typeface="Calibri"/>
              </a:rPr>
              <a:t>Total Committee Activity</a:t>
            </a:r>
            <a:endParaRPr/>
          </a:p>
          <a:p>
            <a:pPr marL="742950" marR="0" lvl="1" indent="-285750" algn="l" rtl="0">
              <a:lnSpc>
                <a:spcPct val="100000"/>
              </a:lnSpc>
              <a:spcBef>
                <a:spcPts val="0"/>
              </a:spcBef>
              <a:spcAft>
                <a:spcPts val="0"/>
              </a:spcAft>
              <a:buClr>
                <a:srgbClr val="33006F"/>
              </a:buClr>
              <a:buSzPts val="3200"/>
              <a:buFont typeface="Arial"/>
              <a:buChar char="-"/>
            </a:pPr>
            <a:r>
              <a:rPr lang="en" sz="3200" b="0" i="0" u="none" strike="noStrike" cap="none">
                <a:solidFill>
                  <a:srgbClr val="33006F"/>
                </a:solidFill>
                <a:latin typeface="Calibri"/>
                <a:ea typeface="Calibri"/>
                <a:cs typeface="Calibri"/>
                <a:sym typeface="Calibri"/>
              </a:rPr>
              <a:t>28 Course Change Requests (CC Forms)</a:t>
            </a:r>
            <a:endParaRPr/>
          </a:p>
          <a:p>
            <a:pPr marL="742950" marR="0" lvl="1" indent="-285750" algn="l" rtl="0">
              <a:lnSpc>
                <a:spcPct val="100000"/>
              </a:lnSpc>
              <a:spcBef>
                <a:spcPts val="0"/>
              </a:spcBef>
              <a:spcAft>
                <a:spcPts val="0"/>
              </a:spcAft>
              <a:buClr>
                <a:srgbClr val="33006F"/>
              </a:buClr>
              <a:buSzPts val="3200"/>
              <a:buFont typeface="Arial"/>
              <a:buChar char="-"/>
            </a:pPr>
            <a:r>
              <a:rPr lang="en" sz="3200" b="0" i="0" u="none" strike="noStrike" cap="none">
                <a:solidFill>
                  <a:srgbClr val="33006F"/>
                </a:solidFill>
                <a:latin typeface="Calibri"/>
                <a:ea typeface="Calibri"/>
                <a:cs typeface="Calibri"/>
                <a:sym typeface="Calibri"/>
              </a:rPr>
              <a:t>3 Program Change Forms (PC Forms)</a:t>
            </a:r>
            <a:endParaRPr/>
          </a:p>
          <a:p>
            <a:pPr marL="742950" marR="0" lvl="1" indent="-285750" algn="l" rtl="0">
              <a:lnSpc>
                <a:spcPct val="100000"/>
              </a:lnSpc>
              <a:spcBef>
                <a:spcPts val="0"/>
              </a:spcBef>
              <a:spcAft>
                <a:spcPts val="0"/>
              </a:spcAft>
              <a:buClr>
                <a:srgbClr val="33006F"/>
              </a:buClr>
              <a:buSzPts val="3200"/>
              <a:buFont typeface="Arial"/>
              <a:buChar char="-"/>
            </a:pPr>
            <a:r>
              <a:rPr lang="en" sz="3200" b="0" i="0" u="none" strike="noStrike" cap="none">
                <a:solidFill>
                  <a:srgbClr val="33006F"/>
                </a:solidFill>
                <a:latin typeface="Calibri"/>
                <a:ea typeface="Calibri"/>
                <a:cs typeface="Calibri"/>
                <a:sym typeface="Calibri"/>
              </a:rPr>
              <a:t>5 Experimental Course Requests (EC Forms)</a:t>
            </a:r>
            <a:endParaRPr/>
          </a:p>
        </p:txBody>
      </p:sp>
      <p:sp>
        <p:nvSpPr>
          <p:cNvPr id="258" name="Google Shape;258;p70"/>
          <p:cNvSpPr txBox="1"/>
          <p:nvPr/>
        </p:nvSpPr>
        <p:spPr>
          <a:xfrm>
            <a:off x="6370525" y="355601"/>
            <a:ext cx="372872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006F"/>
              </a:buClr>
              <a:buSzPts val="1800"/>
              <a:buFont typeface="Arial"/>
              <a:buNone/>
            </a:pPr>
            <a:r>
              <a:rPr lang="en" sz="1800" b="0" i="0" u="none" strike="noStrike" cap="none">
                <a:solidFill>
                  <a:srgbClr val="33006F"/>
                </a:solidFill>
                <a:latin typeface="Calibri"/>
                <a:ea typeface="Calibri"/>
                <a:cs typeface="Calibri"/>
                <a:sym typeface="Calibri"/>
              </a:rPr>
              <a:t>Campus Curricula Committee Report </a:t>
            </a:r>
            <a:endParaRPr/>
          </a:p>
          <a:p>
            <a:pPr marL="0" marR="0" lvl="0" indent="0" algn="ctr" rtl="0">
              <a:lnSpc>
                <a:spcPct val="100000"/>
              </a:lnSpc>
              <a:spcBef>
                <a:spcPts val="0"/>
              </a:spcBef>
              <a:spcAft>
                <a:spcPts val="0"/>
              </a:spcAft>
              <a:buClr>
                <a:srgbClr val="33006F"/>
              </a:buClr>
              <a:buSzPts val="1800"/>
              <a:buFont typeface="Arial"/>
              <a:buNone/>
            </a:pPr>
            <a:r>
              <a:rPr lang="en" sz="1800" b="0" i="0" u="none" strike="noStrike" cap="none">
                <a:solidFill>
                  <a:srgbClr val="33006F"/>
                </a:solidFill>
                <a:latin typeface="Calibri"/>
                <a:ea typeface="Calibri"/>
                <a:cs typeface="Calibri"/>
                <a:sym typeface="Calibri"/>
              </a:rPr>
              <a:t>October 20, 2022</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7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D88A2"/>
              </a:buClr>
              <a:buSzPts val="1200"/>
              <a:buFont typeface="Calibri"/>
              <a:buNone/>
            </a:pPr>
            <a:fld id="{00000000-1234-1234-1234-123412341234}" type="slidenum">
              <a:rPr lang="en" sz="1200" b="0" i="0" u="none" strike="noStrike" cap="none">
                <a:solidFill>
                  <a:srgbClr val="8D88A2"/>
                </a:solidFill>
                <a:latin typeface="Calibri"/>
                <a:ea typeface="Calibri"/>
                <a:cs typeface="Calibri"/>
                <a:sym typeface="Calibri"/>
              </a:rPr>
              <a:t>39</a:t>
            </a:fld>
            <a:endParaRPr sz="1200" b="0" i="0" u="none" strike="noStrike" cap="none">
              <a:solidFill>
                <a:srgbClr val="8D88A2"/>
              </a:solidFill>
              <a:latin typeface="Calibri"/>
              <a:ea typeface="Calibri"/>
              <a:cs typeface="Calibri"/>
              <a:sym typeface="Calibri"/>
            </a:endParaRPr>
          </a:p>
        </p:txBody>
      </p:sp>
      <p:sp>
        <p:nvSpPr>
          <p:cNvPr id="266" name="Google Shape;266;p71"/>
          <p:cNvSpPr/>
          <p:nvPr/>
        </p:nvSpPr>
        <p:spPr>
          <a:xfrm>
            <a:off x="1701553" y="1778030"/>
            <a:ext cx="10025990"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006F"/>
              </a:buClr>
              <a:buSzPts val="2800"/>
              <a:buFont typeface="Arial"/>
              <a:buNone/>
            </a:pPr>
            <a:r>
              <a:rPr lang="en" sz="2800" b="0" i="0" u="none" strike="noStrike" cap="none">
                <a:solidFill>
                  <a:srgbClr val="33006F"/>
                </a:solidFill>
                <a:latin typeface="Calibri"/>
                <a:ea typeface="Calibri"/>
                <a:cs typeface="Calibri"/>
                <a:sym typeface="Calibri"/>
              </a:rPr>
              <a:t>Course Changes (CC) Requested</a:t>
            </a:r>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4892	COMP SCI 3402 : Introduction to Data Science</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452.1	COMP SCI 4097 : Software Systems Development II</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539.1	ELEC ENG 5250 : Quantum Computing</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875.1	HISTORY 2220 : Making Of Modern Britain</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876.1	HISTORY 2222 : The Making Of Modern France</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877.1	HISTORY 2224 : Making Of Modern Russia</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886.1	HISTORY 3125 : Ancient Rome</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887.1	HISTORY 3130 : Medieval History I</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1602.1      	HISTORY 3135 : Medieval History II</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1542.1	HISTORY 3140 : History Of Renaissance Thought</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1482.5	HISTORY 3150 : Tudor and Stuart England</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888.1	HISTORY 3230 : Europe In The Age Of The French Revolution And Napoleon</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889.1	HISTORY 3235 : Foundations Of Contemporary Europe 1815-1914</a:t>
            </a:r>
            <a:endParaRPr sz="1800" b="0" i="0" u="none" strike="noStrike" cap="none">
              <a:solidFill>
                <a:srgbClr val="33006F"/>
              </a:solidFill>
              <a:latin typeface="Calibri"/>
              <a:ea typeface="Calibri"/>
              <a:cs typeface="Calibri"/>
              <a:sym typeface="Calibri"/>
            </a:endParaRPr>
          </a:p>
        </p:txBody>
      </p:sp>
      <p:sp>
        <p:nvSpPr>
          <p:cNvPr id="267" name="Google Shape;267;p71"/>
          <p:cNvSpPr txBox="1"/>
          <p:nvPr/>
        </p:nvSpPr>
        <p:spPr>
          <a:xfrm>
            <a:off x="6644640" y="678765"/>
            <a:ext cx="372872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006F"/>
              </a:buClr>
              <a:buSzPts val="1800"/>
              <a:buFont typeface="Arial"/>
              <a:buNone/>
            </a:pPr>
            <a:r>
              <a:rPr lang="en" sz="1800" b="0" i="0" u="none" strike="noStrike" cap="none">
                <a:solidFill>
                  <a:srgbClr val="33006F"/>
                </a:solidFill>
                <a:latin typeface="Calibri"/>
                <a:ea typeface="Calibri"/>
                <a:cs typeface="Calibri"/>
                <a:sym typeface="Calibri"/>
              </a:rPr>
              <a:t>Campus Curricula Committee Report </a:t>
            </a:r>
            <a:endParaRPr/>
          </a:p>
          <a:p>
            <a:pPr marL="0" marR="0" lvl="0" indent="0" algn="ctr" rtl="0">
              <a:lnSpc>
                <a:spcPct val="100000"/>
              </a:lnSpc>
              <a:spcBef>
                <a:spcPts val="0"/>
              </a:spcBef>
              <a:spcAft>
                <a:spcPts val="0"/>
              </a:spcAft>
              <a:buClr>
                <a:srgbClr val="33006F"/>
              </a:buClr>
              <a:buSzPts val="1800"/>
              <a:buFont typeface="Arial"/>
              <a:buNone/>
            </a:pPr>
            <a:r>
              <a:rPr lang="en" sz="1800" b="0" i="0" u="none" strike="noStrike" cap="none">
                <a:solidFill>
                  <a:srgbClr val="33006F"/>
                </a:solidFill>
                <a:latin typeface="Calibri"/>
                <a:ea typeface="Calibri"/>
                <a:cs typeface="Calibri"/>
                <a:sym typeface="Calibri"/>
              </a:rPr>
              <a:t>October 20, 2022</a:t>
            </a:r>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3006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6350" lvl="0" indent="-6350" algn="l" rtl="0">
              <a:lnSpc>
                <a:spcPct val="100000"/>
              </a:lnSpc>
              <a:spcBef>
                <a:spcPts val="0"/>
              </a:spcBef>
              <a:spcAft>
                <a:spcPts val="0"/>
              </a:spcAft>
              <a:buClr>
                <a:srgbClr val="003B49"/>
              </a:buClr>
              <a:buSzPts val="3600"/>
              <a:buFont typeface="Calibri"/>
              <a:buAutoNum type="romanUcPeriod"/>
            </a:pPr>
            <a:r>
              <a:rPr lang="en" sz="3600">
                <a:solidFill>
                  <a:srgbClr val="58A339"/>
                </a:solidFill>
                <a:latin typeface="Arial"/>
                <a:ea typeface="Arial"/>
                <a:cs typeface="Arial"/>
                <a:sym typeface="Arial"/>
              </a:rPr>
              <a:t> 	Call to Order and Roll Call</a:t>
            </a:r>
            <a:endParaRPr>
              <a:solidFill>
                <a:srgbClr val="58A339"/>
              </a:solidFill>
            </a:endParaRPr>
          </a:p>
          <a:p>
            <a:pPr marL="6350" lvl="0" indent="-6350" algn="l" rtl="0">
              <a:lnSpc>
                <a:spcPct val="100000"/>
              </a:lnSpc>
              <a:spcBef>
                <a:spcPts val="720"/>
              </a:spcBef>
              <a:spcAft>
                <a:spcPts val="0"/>
              </a:spcAft>
              <a:buClr>
                <a:srgbClr val="003B49"/>
              </a:buClr>
              <a:buSzPts val="3600"/>
              <a:buNone/>
            </a:pPr>
            <a:r>
              <a:rPr lang="en" sz="3600">
                <a:solidFill>
                  <a:srgbClr val="003B49"/>
                </a:solidFill>
                <a:latin typeface="Arial"/>
                <a:ea typeface="Arial"/>
                <a:cs typeface="Arial"/>
                <a:sym typeface="Arial"/>
              </a:rPr>
              <a:t>		D. Westenberg, Secretary</a:t>
            </a:r>
            <a:endParaRPr/>
          </a:p>
        </p:txBody>
      </p:sp>
      <p:sp>
        <p:nvSpPr>
          <p:cNvPr id="125" name="Google Shape;125;p4"/>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solidFill>
                  <a:srgbClr val="58A339"/>
                </a:solidFill>
                <a:latin typeface="Arial"/>
                <a:ea typeface="Arial"/>
                <a:cs typeface="Arial"/>
                <a:sym typeface="Arial"/>
              </a:rPr>
              <a:t>Agenda</a:t>
            </a:r>
            <a:endParaRPr>
              <a:solidFill>
                <a:srgbClr val="58A33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7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D88A2"/>
              </a:buClr>
              <a:buSzPts val="1200"/>
              <a:buFont typeface="Calibri"/>
              <a:buNone/>
            </a:pPr>
            <a:fld id="{00000000-1234-1234-1234-123412341234}" type="slidenum">
              <a:rPr lang="en" sz="1200" b="0" i="0" u="none" strike="noStrike" cap="none">
                <a:solidFill>
                  <a:srgbClr val="8D88A2"/>
                </a:solidFill>
                <a:latin typeface="Calibri"/>
                <a:ea typeface="Calibri"/>
                <a:cs typeface="Calibri"/>
                <a:sym typeface="Calibri"/>
              </a:rPr>
              <a:t>40</a:t>
            </a:fld>
            <a:endParaRPr sz="1200" b="0" i="0" u="none" strike="noStrike" cap="none">
              <a:solidFill>
                <a:srgbClr val="8D88A2"/>
              </a:solidFill>
              <a:latin typeface="Calibri"/>
              <a:ea typeface="Calibri"/>
              <a:cs typeface="Calibri"/>
              <a:sym typeface="Calibri"/>
            </a:endParaRPr>
          </a:p>
        </p:txBody>
      </p:sp>
      <p:sp>
        <p:nvSpPr>
          <p:cNvPr id="275" name="Google Shape;275;p72"/>
          <p:cNvSpPr/>
          <p:nvPr/>
        </p:nvSpPr>
        <p:spPr>
          <a:xfrm>
            <a:off x="1701553" y="1706821"/>
            <a:ext cx="9430904" cy="51398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006F"/>
              </a:buClr>
              <a:buSzPts val="2800"/>
              <a:buFont typeface="Arial"/>
              <a:buNone/>
            </a:pPr>
            <a:r>
              <a:rPr lang="en" sz="2800" b="0" i="0" u="none" strike="noStrike" cap="none">
                <a:solidFill>
                  <a:srgbClr val="33006F"/>
                </a:solidFill>
                <a:latin typeface="Calibri"/>
                <a:ea typeface="Calibri"/>
                <a:cs typeface="Calibri"/>
                <a:sym typeface="Calibri"/>
              </a:rPr>
              <a:t>Course Changes (CC) Requested</a:t>
            </a:r>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336.2	HISTORY 3280 : European Migrations and Nationalism Formation</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895.1	HISTORY 3345 : Civil War And Reconstruction</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900.1	HISTORY 3440 : Grunts: 20th Century Americans In Combat</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901.1	HISTORY 3441 : The United States In World War II</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1964.1	HISTORY 3442 : The United States in Vietnam</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899.1	HISTORY 3480 : History Of Baseball</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1422.5	HISTORY 4145 : The Reformation</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4757.6	MATH 5601 : Introduction to Numerical Analysis</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4889	MATH 6490 : Nonlinear Optimization in Machine Learning</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4821.2	MECH ENG 1761 : Introduction to Computer Aided Design</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1343.1	POL SCI 2400 : Comparative Politics</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2045.3	POL SCI 3211 : American Political Parties</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1350.1	POL SCI 3760 : The American Presidency</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4750.7	POL SCI 4320 : The Politics of Innovation</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4583.3	POL SCI 4500 : Geopolitics and International Security</a:t>
            </a:r>
            <a:endParaRPr sz="2000" b="0" i="0" u="none" strike="noStrike" cap="none">
              <a:solidFill>
                <a:srgbClr val="000000"/>
              </a:solidFill>
              <a:latin typeface="Times New Roman"/>
              <a:ea typeface="Times New Roman"/>
              <a:cs typeface="Times New Roman"/>
              <a:sym typeface="Times New Roman"/>
            </a:endParaRPr>
          </a:p>
        </p:txBody>
      </p:sp>
      <p:sp>
        <p:nvSpPr>
          <p:cNvPr id="276" name="Google Shape;276;p72"/>
          <p:cNvSpPr txBox="1"/>
          <p:nvPr/>
        </p:nvSpPr>
        <p:spPr>
          <a:xfrm>
            <a:off x="6644640" y="678765"/>
            <a:ext cx="372872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006F"/>
              </a:buClr>
              <a:buSzPts val="1800"/>
              <a:buFont typeface="Arial"/>
              <a:buNone/>
            </a:pPr>
            <a:r>
              <a:rPr lang="en" sz="1800" b="0" i="0" u="none" strike="noStrike" cap="none">
                <a:solidFill>
                  <a:srgbClr val="33006F"/>
                </a:solidFill>
                <a:latin typeface="Calibri"/>
                <a:ea typeface="Calibri"/>
                <a:cs typeface="Calibri"/>
                <a:sym typeface="Calibri"/>
              </a:rPr>
              <a:t>Campus Curricula Committee Report </a:t>
            </a:r>
            <a:endParaRPr/>
          </a:p>
          <a:p>
            <a:pPr marL="0" marR="0" lvl="0" indent="0" algn="ctr" rtl="0">
              <a:lnSpc>
                <a:spcPct val="100000"/>
              </a:lnSpc>
              <a:spcBef>
                <a:spcPts val="0"/>
              </a:spcBef>
              <a:spcAft>
                <a:spcPts val="0"/>
              </a:spcAft>
              <a:buClr>
                <a:srgbClr val="33006F"/>
              </a:buClr>
              <a:buSzPts val="1800"/>
              <a:buFont typeface="Arial"/>
              <a:buNone/>
            </a:pPr>
            <a:r>
              <a:rPr lang="en" sz="1800" b="0" i="0" u="none" strike="noStrike" cap="none">
                <a:solidFill>
                  <a:srgbClr val="33006F"/>
                </a:solidFill>
                <a:latin typeface="Calibri"/>
                <a:ea typeface="Calibri"/>
                <a:cs typeface="Calibri"/>
                <a:sym typeface="Calibri"/>
              </a:rPr>
              <a:t>October 20, 2022</a:t>
            </a:r>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3006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7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D88A2"/>
              </a:buClr>
              <a:buSzPts val="1200"/>
              <a:buFont typeface="Calibri"/>
              <a:buNone/>
            </a:pPr>
            <a:fld id="{00000000-1234-1234-1234-123412341234}" type="slidenum">
              <a:rPr lang="en" sz="1200" b="0" i="0" u="none" strike="noStrike" cap="none">
                <a:solidFill>
                  <a:srgbClr val="8D88A2"/>
                </a:solidFill>
                <a:latin typeface="Calibri"/>
                <a:ea typeface="Calibri"/>
                <a:cs typeface="Calibri"/>
                <a:sym typeface="Calibri"/>
              </a:rPr>
              <a:t>41</a:t>
            </a:fld>
            <a:endParaRPr sz="1200" b="0" i="0" u="none" strike="noStrike" cap="none">
              <a:solidFill>
                <a:srgbClr val="8D88A2"/>
              </a:solidFill>
              <a:latin typeface="Calibri"/>
              <a:ea typeface="Calibri"/>
              <a:cs typeface="Calibri"/>
              <a:sym typeface="Calibri"/>
            </a:endParaRPr>
          </a:p>
        </p:txBody>
      </p:sp>
      <p:sp>
        <p:nvSpPr>
          <p:cNvPr id="284" name="Google Shape;284;p73"/>
          <p:cNvSpPr/>
          <p:nvPr/>
        </p:nvSpPr>
        <p:spPr>
          <a:xfrm>
            <a:off x="2472114" y="1910321"/>
            <a:ext cx="7415051" cy="1877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006F"/>
              </a:buClr>
              <a:buSzPts val="2800"/>
              <a:buFont typeface="Arial"/>
              <a:buNone/>
            </a:pPr>
            <a:r>
              <a:rPr lang="en" sz="2800" b="0" i="0" u="none" strike="noStrike" cap="none">
                <a:solidFill>
                  <a:srgbClr val="33006F"/>
                </a:solidFill>
                <a:latin typeface="Calibri"/>
                <a:ea typeface="Calibri"/>
                <a:cs typeface="Calibri"/>
                <a:sym typeface="Calibri"/>
              </a:rPr>
              <a:t>Program Changes (PC) Requested</a:t>
            </a:r>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33006F"/>
              </a:solidFill>
              <a:latin typeface="Calibri"/>
              <a:ea typeface="Calibri"/>
              <a:cs typeface="Calibri"/>
              <a:sym typeface="Calibri"/>
            </a:endParaRPr>
          </a:p>
          <a:p>
            <a:pPr marL="0" marR="0" lvl="0" indent="0" algn="l" rtl="0">
              <a:lnSpc>
                <a:spcPct val="100000"/>
              </a:lnSpc>
              <a:spcBef>
                <a:spcPts val="0"/>
              </a:spcBef>
              <a:spcAft>
                <a:spcPts val="0"/>
              </a:spcAft>
              <a:buClr>
                <a:srgbClr val="33006F"/>
              </a:buClr>
              <a:buSzPts val="2000"/>
              <a:buFont typeface="Arial"/>
              <a:buNone/>
            </a:pPr>
            <a:r>
              <a:rPr lang="en" sz="2000" b="0" i="0" u="none" strike="noStrike" cap="none">
                <a:solidFill>
                  <a:srgbClr val="33006F"/>
                </a:solidFill>
                <a:latin typeface="Calibri"/>
                <a:ea typeface="Calibri"/>
                <a:cs typeface="Calibri"/>
                <a:sym typeface="Calibri"/>
              </a:rPr>
              <a:t>File: 372.5	CHEMPROCT : Chemical Process Engineering Certificate</a:t>
            </a:r>
            <a:endParaRPr sz="2000" b="0" i="0" u="none" strike="noStrike" cap="none">
              <a:solidFill>
                <a:srgbClr val="33006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33006F"/>
              </a:buClr>
              <a:buSzPts val="2000"/>
              <a:buFont typeface="Arial"/>
              <a:buNone/>
            </a:pPr>
            <a:r>
              <a:rPr lang="en" sz="2000" b="0" i="0" u="none" strike="noStrike" cap="none">
                <a:solidFill>
                  <a:srgbClr val="33006F"/>
                </a:solidFill>
                <a:latin typeface="Calibri"/>
                <a:ea typeface="Calibri"/>
                <a:cs typeface="Calibri"/>
                <a:sym typeface="Calibri"/>
              </a:rPr>
              <a:t>File: 319.2	CMPINTS-CT : Computational Intelligence </a:t>
            </a:r>
            <a:endParaRPr sz="2000" b="0" i="0" u="none" strike="noStrike" cap="none">
              <a:solidFill>
                <a:srgbClr val="33006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33006F"/>
              </a:buClr>
              <a:buSzPts val="2000"/>
              <a:buFont typeface="Arial"/>
              <a:buNone/>
            </a:pPr>
            <a:r>
              <a:rPr lang="en" sz="2000" b="0" i="0" u="none" strike="noStrike" cap="none">
                <a:solidFill>
                  <a:srgbClr val="33006F"/>
                </a:solidFill>
                <a:latin typeface="Calibri"/>
                <a:ea typeface="Calibri"/>
                <a:cs typeface="Calibri"/>
                <a:sym typeface="Calibri"/>
              </a:rPr>
              <a:t>File: 103.10	MULTI-BA : Multidisciplinary Studies BA</a:t>
            </a:r>
            <a:endParaRPr sz="2000" b="0" i="0" u="none" strike="noStrike" cap="none">
              <a:solidFill>
                <a:srgbClr val="33006F"/>
              </a:solidFill>
              <a:latin typeface="Times New Roman"/>
              <a:ea typeface="Times New Roman"/>
              <a:cs typeface="Times New Roman"/>
              <a:sym typeface="Times New Roman"/>
            </a:endParaRPr>
          </a:p>
        </p:txBody>
      </p:sp>
      <p:sp>
        <p:nvSpPr>
          <p:cNvPr id="285" name="Google Shape;285;p73"/>
          <p:cNvSpPr txBox="1"/>
          <p:nvPr/>
        </p:nvSpPr>
        <p:spPr>
          <a:xfrm>
            <a:off x="6644640" y="678765"/>
            <a:ext cx="372872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006F"/>
              </a:buClr>
              <a:buSzPts val="1800"/>
              <a:buFont typeface="Arial"/>
              <a:buNone/>
            </a:pPr>
            <a:r>
              <a:rPr lang="en" sz="1800" b="0" i="0" u="none" strike="noStrike" cap="none">
                <a:solidFill>
                  <a:srgbClr val="33006F"/>
                </a:solidFill>
                <a:latin typeface="Calibri"/>
                <a:ea typeface="Calibri"/>
                <a:cs typeface="Calibri"/>
                <a:sym typeface="Calibri"/>
              </a:rPr>
              <a:t>Campus Curricula Committee Report </a:t>
            </a:r>
            <a:endParaRPr/>
          </a:p>
          <a:p>
            <a:pPr marL="0" marR="0" lvl="0" indent="0" algn="ctr" rtl="0">
              <a:lnSpc>
                <a:spcPct val="100000"/>
              </a:lnSpc>
              <a:spcBef>
                <a:spcPts val="0"/>
              </a:spcBef>
              <a:spcAft>
                <a:spcPts val="0"/>
              </a:spcAft>
              <a:buClr>
                <a:srgbClr val="33006F"/>
              </a:buClr>
              <a:buSzPts val="1800"/>
              <a:buFont typeface="Arial"/>
              <a:buNone/>
            </a:pPr>
            <a:r>
              <a:rPr lang="en" sz="1800" b="0" i="0" u="none" strike="noStrike" cap="none">
                <a:solidFill>
                  <a:srgbClr val="33006F"/>
                </a:solidFill>
                <a:latin typeface="Calibri"/>
                <a:ea typeface="Calibri"/>
                <a:cs typeface="Calibri"/>
                <a:sym typeface="Calibri"/>
              </a:rPr>
              <a:t>October 20, 2022</a:t>
            </a:r>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3006F"/>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7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D88A2"/>
              </a:buClr>
              <a:buSzPts val="1200"/>
              <a:buFont typeface="Calibri"/>
              <a:buNone/>
            </a:pPr>
            <a:fld id="{00000000-1234-1234-1234-123412341234}" type="slidenum">
              <a:rPr lang="en" sz="1200" b="0" i="0" u="none" strike="noStrike" cap="none">
                <a:solidFill>
                  <a:srgbClr val="8D88A2"/>
                </a:solidFill>
                <a:latin typeface="Calibri"/>
                <a:ea typeface="Calibri"/>
                <a:cs typeface="Calibri"/>
                <a:sym typeface="Calibri"/>
              </a:rPr>
              <a:t>42</a:t>
            </a:fld>
            <a:endParaRPr sz="1200" b="0" i="0" u="none" strike="noStrike" cap="none">
              <a:solidFill>
                <a:srgbClr val="8D88A2"/>
              </a:solidFill>
              <a:latin typeface="Calibri"/>
              <a:ea typeface="Calibri"/>
              <a:cs typeface="Calibri"/>
              <a:sym typeface="Calibri"/>
            </a:endParaRPr>
          </a:p>
        </p:txBody>
      </p:sp>
      <p:sp>
        <p:nvSpPr>
          <p:cNvPr id="293" name="Google Shape;293;p74"/>
          <p:cNvSpPr/>
          <p:nvPr/>
        </p:nvSpPr>
        <p:spPr>
          <a:xfrm>
            <a:off x="1656079" y="1688390"/>
            <a:ext cx="9984377" cy="2881815"/>
          </a:xfrm>
          <a:prstGeom prst="rect">
            <a:avLst/>
          </a:prstGeom>
          <a:noFill/>
          <a:ln>
            <a:noFill/>
          </a:ln>
        </p:spPr>
        <p:txBody>
          <a:bodyPr spcFirstLastPara="1" wrap="square" lIns="91425" tIns="45700" rIns="91425" bIns="45700" anchor="t" anchorCtr="0">
            <a:spAutoFit/>
          </a:bodyPr>
          <a:lstStyle/>
          <a:p>
            <a:pPr marL="231775" marR="0" lvl="1" indent="0" algn="l" rtl="0">
              <a:lnSpc>
                <a:spcPct val="100000"/>
              </a:lnSpc>
              <a:spcBef>
                <a:spcPts val="0"/>
              </a:spcBef>
              <a:spcAft>
                <a:spcPts val="0"/>
              </a:spcAft>
              <a:buClr>
                <a:srgbClr val="33006F"/>
              </a:buClr>
              <a:buSzPts val="2800"/>
              <a:buFont typeface="Arial"/>
              <a:buNone/>
            </a:pPr>
            <a:r>
              <a:rPr lang="en" sz="2800" b="0" i="0" u="none" strike="noStrike" cap="none">
                <a:solidFill>
                  <a:srgbClr val="33006F"/>
                </a:solidFill>
                <a:latin typeface="Calibri"/>
                <a:ea typeface="Calibri"/>
                <a:cs typeface="Calibri"/>
                <a:sym typeface="Calibri"/>
              </a:rPr>
              <a:t>For Informational Purposes; No Senate Approval Required</a:t>
            </a:r>
            <a:endParaRPr/>
          </a:p>
          <a:p>
            <a:pPr marL="231775" marR="0" lvl="1" indent="0" algn="l" rtl="0">
              <a:lnSpc>
                <a:spcPct val="100000"/>
              </a:lnSpc>
              <a:spcBef>
                <a:spcPts val="560"/>
              </a:spcBef>
              <a:spcAft>
                <a:spcPts val="0"/>
              </a:spcAft>
              <a:buClr>
                <a:srgbClr val="33006F"/>
              </a:buClr>
              <a:buSzPts val="2800"/>
              <a:buFont typeface="Arial"/>
              <a:buNone/>
            </a:pPr>
            <a:r>
              <a:rPr lang="en" sz="2800" b="0" i="0" u="none" strike="noStrike" cap="none">
                <a:solidFill>
                  <a:srgbClr val="33006F"/>
                </a:solidFill>
                <a:latin typeface="Calibri"/>
                <a:ea typeface="Calibri"/>
                <a:cs typeface="Calibri"/>
                <a:sym typeface="Calibri"/>
              </a:rPr>
              <a:t>Experimental Course (EC) Requested</a:t>
            </a:r>
            <a:br>
              <a:rPr lang="en" sz="2800" b="0" i="0" u="none" strike="noStrike" cap="none">
                <a:solidFill>
                  <a:srgbClr val="33006F"/>
                </a:solidFill>
                <a:latin typeface="Calibri"/>
                <a:ea typeface="Calibri"/>
                <a:cs typeface="Calibri"/>
                <a:sym typeface="Calibri"/>
              </a:rPr>
            </a:br>
            <a:endParaRPr sz="1800" b="0" i="0" u="none" strike="noStrike" cap="none">
              <a:solidFill>
                <a:srgbClr val="33006F"/>
              </a:solidFill>
              <a:latin typeface="Calibri"/>
              <a:ea typeface="Calibri"/>
              <a:cs typeface="Calibri"/>
              <a:sym typeface="Calibri"/>
            </a:endParaRPr>
          </a:p>
          <a:p>
            <a:pPr marL="0" marR="0" lvl="0" indent="0" algn="l" rtl="0">
              <a:lnSpc>
                <a:spcPct val="100000"/>
              </a:lnSpc>
              <a:spcBef>
                <a:spcPts val="200"/>
              </a:spcBef>
              <a:spcAft>
                <a:spcPts val="0"/>
              </a:spcAft>
              <a:buNone/>
            </a:pPr>
            <a:r>
              <a:rPr lang="en" sz="2000" b="0" i="0" u="none" strike="noStrike" cap="none">
                <a:solidFill>
                  <a:srgbClr val="000000"/>
                </a:solidFill>
                <a:latin typeface="Calibri"/>
                <a:ea typeface="Calibri"/>
                <a:cs typeface="Calibri"/>
                <a:sym typeface="Calibri"/>
              </a:rPr>
              <a:t>File: 4881</a:t>
            </a:r>
            <a:r>
              <a:rPr lang="en" sz="2000" b="0" i="0" u="none" strike="noStrike" cap="none">
                <a:solidFill>
                  <a:srgbClr val="243F60"/>
                </a:solidFill>
                <a:latin typeface="Calibri"/>
                <a:ea typeface="Calibri"/>
                <a:cs typeface="Calibri"/>
                <a:sym typeface="Calibri"/>
              </a:rPr>
              <a:t>    	</a:t>
            </a:r>
            <a:r>
              <a:rPr lang="en" sz="2000" b="0" i="0" u="none" strike="noStrike" cap="none">
                <a:solidFill>
                  <a:srgbClr val="000000"/>
                </a:solidFill>
                <a:latin typeface="Calibri"/>
                <a:ea typeface="Calibri"/>
                <a:cs typeface="Calibri"/>
                <a:sym typeface="Calibri"/>
              </a:rPr>
              <a:t>BIO SCI 4001.008 : Herpetology</a:t>
            </a:r>
            <a:r>
              <a:rPr lang="en" sz="2000" b="1" i="0" u="none" strike="noStrike" cap="none">
                <a:solidFill>
                  <a:srgbClr val="000000"/>
                </a:solidFill>
                <a:latin typeface="Calibri"/>
                <a:ea typeface="Calibri"/>
                <a:cs typeface="Calibri"/>
                <a:sym typeface="Calibri"/>
              </a:rPr>
              <a:t> </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4886	COMP ENG 5001.004 : Introduction to Blockchain Engineering</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4885	ENGLISH 3001.011 : Advanced Creative Writing</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4887	MECH ENG 5001.007 : Machine Learning for Manufacturing Automation</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File: 4884	RUSSIAN 4001.001 : Russian Fairy Tales as a Cultural Phenomenon</a:t>
            </a:r>
            <a:endParaRPr sz="2000" b="0" i="0" u="none" strike="noStrike" cap="none">
              <a:solidFill>
                <a:srgbClr val="000000"/>
              </a:solidFill>
              <a:latin typeface="Times New Roman"/>
              <a:ea typeface="Times New Roman"/>
              <a:cs typeface="Times New Roman"/>
              <a:sym typeface="Times New Roman"/>
            </a:endParaRPr>
          </a:p>
        </p:txBody>
      </p:sp>
      <p:sp>
        <p:nvSpPr>
          <p:cNvPr id="294" name="Google Shape;294;p74"/>
          <p:cNvSpPr txBox="1"/>
          <p:nvPr/>
        </p:nvSpPr>
        <p:spPr>
          <a:xfrm>
            <a:off x="6563360" y="678766"/>
            <a:ext cx="372872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006F"/>
              </a:buClr>
              <a:buSzPts val="1800"/>
              <a:buFont typeface="Arial"/>
              <a:buNone/>
            </a:pPr>
            <a:r>
              <a:rPr lang="en" sz="1800" b="0" i="0" u="none" strike="noStrike" cap="none">
                <a:solidFill>
                  <a:srgbClr val="33006F"/>
                </a:solidFill>
                <a:latin typeface="Calibri"/>
                <a:ea typeface="Calibri"/>
                <a:cs typeface="Calibri"/>
                <a:sym typeface="Calibri"/>
              </a:rPr>
              <a:t>Campus Curricula Committee Report </a:t>
            </a:r>
            <a:endParaRPr/>
          </a:p>
          <a:p>
            <a:pPr marL="0" marR="0" lvl="0" indent="0" algn="ctr" rtl="0">
              <a:lnSpc>
                <a:spcPct val="100000"/>
              </a:lnSpc>
              <a:spcBef>
                <a:spcPts val="0"/>
              </a:spcBef>
              <a:spcAft>
                <a:spcPts val="0"/>
              </a:spcAft>
              <a:buClr>
                <a:srgbClr val="33006F"/>
              </a:buClr>
              <a:buSzPts val="1800"/>
              <a:buFont typeface="Arial"/>
              <a:buNone/>
            </a:pPr>
            <a:r>
              <a:rPr lang="en" sz="1800" b="0" i="0" u="none" strike="noStrike" cap="none">
                <a:solidFill>
                  <a:srgbClr val="33006F"/>
                </a:solidFill>
                <a:latin typeface="Calibri"/>
                <a:ea typeface="Calibri"/>
                <a:cs typeface="Calibri"/>
                <a:sym typeface="Calibri"/>
              </a:rPr>
              <a:t>October 20, 2022</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7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D88A2"/>
              </a:buClr>
              <a:buSzPts val="1200"/>
              <a:buFont typeface="Calibri"/>
              <a:buNone/>
            </a:pPr>
            <a:fld id="{00000000-1234-1234-1234-123412341234}" type="slidenum">
              <a:rPr lang="en" sz="1200" b="0" i="0" u="none" strike="noStrike" cap="none">
                <a:solidFill>
                  <a:srgbClr val="8D88A2"/>
                </a:solidFill>
                <a:latin typeface="Calibri"/>
                <a:ea typeface="Calibri"/>
                <a:cs typeface="Calibri"/>
                <a:sym typeface="Calibri"/>
              </a:rPr>
              <a:t>43</a:t>
            </a:fld>
            <a:endParaRPr sz="1200" b="0" i="0" u="none" strike="noStrike" cap="none">
              <a:solidFill>
                <a:srgbClr val="8D88A2"/>
              </a:solidFill>
              <a:latin typeface="Calibri"/>
              <a:ea typeface="Calibri"/>
              <a:cs typeface="Calibri"/>
              <a:sym typeface="Calibri"/>
            </a:endParaRPr>
          </a:p>
        </p:txBody>
      </p:sp>
      <p:sp>
        <p:nvSpPr>
          <p:cNvPr id="302" name="Google Shape;302;p75"/>
          <p:cNvSpPr/>
          <p:nvPr/>
        </p:nvSpPr>
        <p:spPr>
          <a:xfrm>
            <a:off x="1981734" y="2215543"/>
            <a:ext cx="7952620" cy="20928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006F"/>
              </a:buClr>
              <a:buSzPts val="2800"/>
              <a:buFont typeface="Arial"/>
              <a:buNone/>
            </a:pPr>
            <a:r>
              <a:rPr lang="en" sz="2800" b="0" i="0" u="none" strike="noStrike" cap="none">
                <a:solidFill>
                  <a:srgbClr val="33006F"/>
                </a:solidFill>
                <a:latin typeface="Calibri"/>
                <a:ea typeface="Calibri"/>
                <a:cs typeface="Calibri"/>
                <a:sym typeface="Calibri"/>
              </a:rPr>
              <a:t>Curriculum committee moves for FS to approve the 28 CC and 3 PC form actions.</a:t>
            </a:r>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33006F"/>
              </a:solidFill>
              <a:latin typeface="Calibri"/>
              <a:ea typeface="Calibri"/>
              <a:cs typeface="Calibri"/>
              <a:sym typeface="Calibri"/>
            </a:endParaRPr>
          </a:p>
          <a:p>
            <a:pPr marL="0" marR="0" lvl="0" indent="0" algn="l" rtl="0">
              <a:lnSpc>
                <a:spcPct val="100000"/>
              </a:lnSpc>
              <a:spcBef>
                <a:spcPts val="0"/>
              </a:spcBef>
              <a:spcAft>
                <a:spcPts val="0"/>
              </a:spcAft>
              <a:buClr>
                <a:srgbClr val="33006F"/>
              </a:buClr>
              <a:buSzPts val="2800"/>
              <a:buFont typeface="Arial"/>
              <a:buNone/>
            </a:pPr>
            <a:r>
              <a:rPr lang="en" sz="2800" b="0" i="0" u="none" strike="noStrike" cap="none">
                <a:solidFill>
                  <a:srgbClr val="33006F"/>
                </a:solidFill>
                <a:latin typeface="Calibri"/>
                <a:ea typeface="Calibri"/>
                <a:cs typeface="Calibri"/>
                <a:sym typeface="Calibri"/>
              </a:rPr>
              <a:t>Discussion: Questions or comments?</a:t>
            </a:r>
            <a:endParaRPr/>
          </a:p>
          <a:p>
            <a:pPr marL="463550" marR="0" lvl="1" indent="-231775" algn="l" rtl="0">
              <a:lnSpc>
                <a:spcPct val="100000"/>
              </a:lnSpc>
              <a:spcBef>
                <a:spcPts val="0"/>
              </a:spcBef>
              <a:spcAft>
                <a:spcPts val="0"/>
              </a:spcAft>
              <a:buClr>
                <a:srgbClr val="33006F"/>
              </a:buClr>
              <a:buSzPts val="1800"/>
              <a:buFont typeface="Arial"/>
              <a:buNone/>
            </a:pPr>
            <a:r>
              <a:rPr lang="en" sz="1800" b="0" i="0" u="none" strike="noStrike" cap="none">
                <a:solidFill>
                  <a:srgbClr val="33006F"/>
                </a:solidFill>
                <a:latin typeface="Calibri"/>
                <a:ea typeface="Calibri"/>
                <a:cs typeface="Calibri"/>
                <a:sym typeface="Calibri"/>
              </a:rPr>
              <a:t>	</a:t>
            </a:r>
            <a:endParaRPr/>
          </a:p>
        </p:txBody>
      </p:sp>
      <p:sp>
        <p:nvSpPr>
          <p:cNvPr id="303" name="Google Shape;303;p75"/>
          <p:cNvSpPr txBox="1"/>
          <p:nvPr/>
        </p:nvSpPr>
        <p:spPr>
          <a:xfrm>
            <a:off x="6644640" y="678766"/>
            <a:ext cx="372872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006F"/>
              </a:buClr>
              <a:buSzPts val="1800"/>
              <a:buFont typeface="Arial"/>
              <a:buNone/>
            </a:pPr>
            <a:r>
              <a:rPr lang="en" sz="1800" b="0" i="0" u="none" strike="noStrike" cap="none">
                <a:solidFill>
                  <a:srgbClr val="33006F"/>
                </a:solidFill>
                <a:latin typeface="Calibri"/>
                <a:ea typeface="Calibri"/>
                <a:cs typeface="Calibri"/>
                <a:sym typeface="Calibri"/>
              </a:rPr>
              <a:t>Campus Curricula Committee Report </a:t>
            </a:r>
            <a:endParaRPr/>
          </a:p>
          <a:p>
            <a:pPr marL="0" marR="0" lvl="0" indent="0" algn="ctr" rtl="0">
              <a:lnSpc>
                <a:spcPct val="100000"/>
              </a:lnSpc>
              <a:spcBef>
                <a:spcPts val="0"/>
              </a:spcBef>
              <a:spcAft>
                <a:spcPts val="0"/>
              </a:spcAft>
              <a:buClr>
                <a:srgbClr val="33006F"/>
              </a:buClr>
              <a:buSzPts val="1800"/>
              <a:buFont typeface="Arial"/>
              <a:buNone/>
            </a:pPr>
            <a:r>
              <a:rPr lang="en" sz="1800" b="0" i="0" u="none" strike="noStrike" cap="none">
                <a:solidFill>
                  <a:srgbClr val="33006F"/>
                </a:solidFill>
                <a:latin typeface="Calibri"/>
                <a:ea typeface="Calibri"/>
                <a:cs typeface="Calibri"/>
                <a:sym typeface="Calibri"/>
              </a:rPr>
              <a:t>October 20, 2022</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4"/>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VI. Reports of Standing Committees</a:t>
            </a:r>
            <a:endParaRPr dirty="0"/>
          </a:p>
          <a:p>
            <a:pPr marL="0" lvl="0" indent="0" algn="l" rtl="0">
              <a:lnSpc>
                <a:spcPct val="100000"/>
              </a:lnSpc>
              <a:spcBef>
                <a:spcPts val="720"/>
              </a:spcBef>
              <a:spcAft>
                <a:spcPts val="0"/>
              </a:spcAft>
              <a:buClr>
                <a:srgbClr val="509E2F"/>
              </a:buClr>
              <a:buSzPts val="3600"/>
              <a:buNone/>
            </a:pPr>
            <a:r>
              <a:rPr lang="en" sz="3600" dirty="0"/>
              <a:t>	</a:t>
            </a:r>
            <a:r>
              <a:rPr lang="en" sz="3600" dirty="0">
                <a:solidFill>
                  <a:srgbClr val="003B49"/>
                </a:solidFill>
              </a:rPr>
              <a:t>C</a:t>
            </a:r>
            <a:r>
              <a:rPr lang="en" sz="3600" dirty="0">
                <a:solidFill>
                  <a:srgbClr val="003B49"/>
                </a:solidFill>
                <a:latin typeface="Arial"/>
                <a:ea typeface="Arial"/>
                <a:cs typeface="Arial"/>
                <a:sym typeface="Arial"/>
              </a:rPr>
              <a:t>.	Committee on Effective Teaching</a:t>
            </a:r>
            <a:br>
              <a:rPr lang="en" sz="3600" dirty="0">
                <a:solidFill>
                  <a:srgbClr val="003B49"/>
                </a:solidFill>
                <a:latin typeface="Arial"/>
                <a:ea typeface="Arial"/>
                <a:cs typeface="Arial"/>
                <a:sym typeface="Arial"/>
              </a:rPr>
            </a:br>
            <a:r>
              <a:rPr lang="en" sz="3600" dirty="0">
                <a:solidFill>
                  <a:srgbClr val="003B49"/>
                </a:solidFill>
                <a:latin typeface="Arial"/>
                <a:ea typeface="Arial"/>
                <a:cs typeface="Arial"/>
                <a:sym typeface="Arial"/>
              </a:rPr>
              <a:t>		D. Burns</a:t>
            </a:r>
            <a:endParaRPr dirty="0"/>
          </a:p>
          <a:p>
            <a:pPr marL="0" lvl="0" indent="0"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509E2F"/>
              </a:buClr>
              <a:buSzPts val="3600"/>
              <a:buNone/>
            </a:pPr>
            <a:r>
              <a:rPr lang="en" sz="3600" b="1" dirty="0">
                <a:latin typeface="Arial"/>
                <a:ea typeface="Arial"/>
                <a:cs typeface="Arial"/>
                <a:sym typeface="Arial"/>
              </a:rPr>
              <a:t>	</a:t>
            </a:r>
            <a:endParaRPr dirty="0"/>
          </a:p>
        </p:txBody>
      </p:sp>
      <p:sp>
        <p:nvSpPr>
          <p:cNvPr id="309" name="Google Shape;309;p44"/>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2233857" y="1625601"/>
            <a:ext cx="6972300" cy="3430865"/>
          </a:xfrm>
        </p:spPr>
        <p:txBody>
          <a:bodyPr>
            <a:normAutofit/>
          </a:bodyPr>
          <a:lstStyle/>
          <a:p>
            <a:r>
              <a:rPr lang="en-US" sz="4400" dirty="0"/>
              <a:t>Committee for </a:t>
            </a:r>
          </a:p>
          <a:p>
            <a:r>
              <a:rPr lang="en-US" sz="4400" dirty="0"/>
              <a:t>Effective Teaching</a:t>
            </a:r>
            <a:endParaRPr lang="en-US" dirty="0"/>
          </a:p>
          <a:p>
            <a:r>
              <a:rPr lang="en-US" sz="3600" dirty="0"/>
              <a:t>Presentation to Faculty Senate</a:t>
            </a:r>
          </a:p>
          <a:p>
            <a:r>
              <a:rPr lang="en-US" sz="3600" dirty="0"/>
              <a:t>October 20, 2022</a:t>
            </a:r>
          </a:p>
        </p:txBody>
      </p:sp>
    </p:spTree>
    <p:extLst>
      <p:ext uri="{BB962C8B-B14F-4D97-AF65-F5344CB8AC3E}">
        <p14:creationId xmlns:p14="http://schemas.microsoft.com/office/powerpoint/2010/main" val="1913477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C77CABA-AC48-A346-B0E1-5B4E5640CF9C}"/>
              </a:ext>
            </a:extLst>
          </p:cNvPr>
          <p:cNvSpPr>
            <a:spLocks noGrp="1"/>
          </p:cNvSpPr>
          <p:nvPr>
            <p:ph type="body" sz="quarter" idx="11"/>
          </p:nvPr>
        </p:nvSpPr>
        <p:spPr/>
        <p:txBody>
          <a:bodyPr/>
          <a:lstStyle/>
          <a:p>
            <a:r>
              <a:rPr lang="en-US" sz="3200" dirty="0"/>
              <a:t>We voted unanimously to make summer course evaluations opt-out instead of opt-in, we are working with IT on the implementation of requesting to not be evaluated</a:t>
            </a:r>
          </a:p>
          <a:p>
            <a:r>
              <a:rPr lang="en-US" sz="3200" dirty="0"/>
              <a:t>We are also working with IT to review the data from the new SET from last semester. I will present some of this next month</a:t>
            </a:r>
          </a:p>
        </p:txBody>
      </p:sp>
      <p:sp>
        <p:nvSpPr>
          <p:cNvPr id="6" name="Text Placeholder 5">
            <a:extLst>
              <a:ext uri="{FF2B5EF4-FFF2-40B4-BE49-F238E27FC236}">
                <a16:creationId xmlns:a16="http://schemas.microsoft.com/office/drawing/2014/main" id="{2943A428-15F9-0E4B-BBFD-0BBFBFA959F7}"/>
              </a:ext>
            </a:extLst>
          </p:cNvPr>
          <p:cNvSpPr>
            <a:spLocks noGrp="1"/>
          </p:cNvSpPr>
          <p:nvPr>
            <p:ph type="body" sz="quarter" idx="12"/>
          </p:nvPr>
        </p:nvSpPr>
        <p:spPr/>
        <p:txBody>
          <a:bodyPr/>
          <a:lstStyle/>
          <a:p>
            <a:r>
              <a:rPr lang="en-US" dirty="0"/>
              <a:t>Update on CET progress</a:t>
            </a:r>
          </a:p>
        </p:txBody>
      </p:sp>
    </p:spTree>
    <p:extLst>
      <p:ext uri="{BB962C8B-B14F-4D97-AF65-F5344CB8AC3E}">
        <p14:creationId xmlns:p14="http://schemas.microsoft.com/office/powerpoint/2010/main" val="2478879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AF226F-BA8A-8446-B7C5-6CAEE0D1DF78}"/>
              </a:ext>
            </a:extLst>
          </p:cNvPr>
          <p:cNvSpPr>
            <a:spLocks noGrp="1"/>
          </p:cNvSpPr>
          <p:nvPr>
            <p:ph type="body" sz="quarter" idx="11"/>
          </p:nvPr>
        </p:nvSpPr>
        <p:spPr/>
        <p:txBody>
          <a:bodyPr/>
          <a:lstStyle/>
          <a:p>
            <a:r>
              <a:rPr lang="en-US" sz="2800" dirty="0"/>
              <a:t>The CET voted 8-6-6 to approve a motion allowing department chairs to read SET survey comments</a:t>
            </a:r>
          </a:p>
          <a:p>
            <a:r>
              <a:rPr lang="en-US" sz="2800" dirty="0"/>
              <a:t>Chairs would not be required to read every comment, but could refer to them as needed for annual reviews, teaching award nominations, teaching assignments, etc.</a:t>
            </a:r>
          </a:p>
          <a:p>
            <a:r>
              <a:rPr lang="en-US" sz="2800" dirty="0"/>
              <a:t>Deans and other administration are not given this permission</a:t>
            </a:r>
          </a:p>
          <a:p>
            <a:r>
              <a:rPr lang="en-US" sz="2800" dirty="0"/>
              <a:t>Students have been eager to have their voices heard by more than the instructor themselves</a:t>
            </a:r>
          </a:p>
        </p:txBody>
      </p:sp>
      <p:sp>
        <p:nvSpPr>
          <p:cNvPr id="3" name="Text Placeholder 2">
            <a:extLst>
              <a:ext uri="{FF2B5EF4-FFF2-40B4-BE49-F238E27FC236}">
                <a16:creationId xmlns:a16="http://schemas.microsoft.com/office/drawing/2014/main" id="{C4533C55-559A-5F42-87AC-6ED3605B0380}"/>
              </a:ext>
            </a:extLst>
          </p:cNvPr>
          <p:cNvSpPr>
            <a:spLocks noGrp="1"/>
          </p:cNvSpPr>
          <p:nvPr>
            <p:ph type="body" sz="quarter" idx="12"/>
          </p:nvPr>
        </p:nvSpPr>
        <p:spPr/>
        <p:txBody>
          <a:bodyPr/>
          <a:lstStyle/>
          <a:p>
            <a:r>
              <a:rPr lang="en-US" dirty="0"/>
              <a:t>Can Chairs read comments?</a:t>
            </a:r>
          </a:p>
        </p:txBody>
      </p:sp>
    </p:spTree>
    <p:extLst>
      <p:ext uri="{BB962C8B-B14F-4D97-AF65-F5344CB8AC3E}">
        <p14:creationId xmlns:p14="http://schemas.microsoft.com/office/powerpoint/2010/main" val="2399420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213962-03AD-9B41-9B87-2E463095DFF2}"/>
              </a:ext>
            </a:extLst>
          </p:cNvPr>
          <p:cNvSpPr>
            <a:spLocks noGrp="1"/>
          </p:cNvSpPr>
          <p:nvPr>
            <p:ph type="body" sz="quarter" idx="11"/>
          </p:nvPr>
        </p:nvSpPr>
        <p:spPr>
          <a:xfrm>
            <a:off x="879073" y="1381924"/>
            <a:ext cx="10928280" cy="3701376"/>
          </a:xfrm>
        </p:spPr>
        <p:txBody>
          <a:bodyPr/>
          <a:lstStyle/>
          <a:p>
            <a:r>
              <a:rPr lang="en-US" sz="2800" dirty="0"/>
              <a:t>The members who voted against the proposal are worried comments may be used in an unfair way</a:t>
            </a:r>
          </a:p>
          <a:p>
            <a:r>
              <a:rPr lang="en-US" sz="2800" dirty="0"/>
              <a:t>Some advocated for a separate (possibly non-anonymous) procedure for students to file complaints</a:t>
            </a:r>
          </a:p>
          <a:p>
            <a:r>
              <a:rPr lang="en-US" sz="2800" dirty="0"/>
              <a:t>Responses from majority:</a:t>
            </a:r>
          </a:p>
          <a:p>
            <a:pPr lvl="1"/>
            <a:r>
              <a:rPr lang="en-US" sz="2400" dirty="0"/>
              <a:t>Faculty are afforded the opportunity to rebut their evaluations</a:t>
            </a:r>
          </a:p>
          <a:p>
            <a:pPr lvl="1"/>
            <a:r>
              <a:rPr lang="en-US" sz="2400" dirty="0"/>
              <a:t>We want to minimize the number of feedback mechanisms, and the already existing SET seems appropriate</a:t>
            </a:r>
          </a:p>
          <a:p>
            <a:pPr lvl="1"/>
            <a:r>
              <a:rPr lang="en-US" sz="2400" dirty="0"/>
              <a:t>When chairs are evaluated by their faculty, comments can be read by their superiors (deans, etc.)</a:t>
            </a:r>
          </a:p>
        </p:txBody>
      </p:sp>
      <p:sp>
        <p:nvSpPr>
          <p:cNvPr id="3" name="Text Placeholder 2">
            <a:extLst>
              <a:ext uri="{FF2B5EF4-FFF2-40B4-BE49-F238E27FC236}">
                <a16:creationId xmlns:a16="http://schemas.microsoft.com/office/drawing/2014/main" id="{305F165F-4943-E248-8FB5-DE1FCA203E63}"/>
              </a:ext>
            </a:extLst>
          </p:cNvPr>
          <p:cNvSpPr>
            <a:spLocks noGrp="1"/>
          </p:cNvSpPr>
          <p:nvPr>
            <p:ph type="body" sz="quarter" idx="12"/>
          </p:nvPr>
        </p:nvSpPr>
        <p:spPr/>
        <p:txBody>
          <a:bodyPr/>
          <a:lstStyle/>
          <a:p>
            <a:r>
              <a:rPr lang="en-US" dirty="0"/>
              <a:t>Minority report</a:t>
            </a:r>
          </a:p>
        </p:txBody>
      </p:sp>
    </p:spTree>
    <p:extLst>
      <p:ext uri="{BB962C8B-B14F-4D97-AF65-F5344CB8AC3E}">
        <p14:creationId xmlns:p14="http://schemas.microsoft.com/office/powerpoint/2010/main" val="39887417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68D8E0-9C46-B54A-9DE5-BEFCDA3C2F0C}"/>
              </a:ext>
            </a:extLst>
          </p:cNvPr>
          <p:cNvSpPr>
            <a:spLocks noGrp="1"/>
          </p:cNvSpPr>
          <p:nvPr>
            <p:ph type="body" sz="quarter" idx="11"/>
          </p:nvPr>
        </p:nvSpPr>
        <p:spPr/>
        <p:txBody>
          <a:bodyPr/>
          <a:lstStyle/>
          <a:p>
            <a:r>
              <a:rPr lang="en-US" sz="3200" dirty="0"/>
              <a:t>The Committee for Effective Teaching hereby proposes that department chairs be granted permission to view the open response comments from the Student Evaluation of Teaching (SET) surveys for the instructors in their department. This change would be accompanied by a corresponding change in the student instructions for the survey to make this apparent</a:t>
            </a:r>
          </a:p>
        </p:txBody>
      </p:sp>
      <p:sp>
        <p:nvSpPr>
          <p:cNvPr id="3" name="Text Placeholder 2">
            <a:extLst>
              <a:ext uri="{FF2B5EF4-FFF2-40B4-BE49-F238E27FC236}">
                <a16:creationId xmlns:a16="http://schemas.microsoft.com/office/drawing/2014/main" id="{C104C91E-FF64-D64E-9017-B62AA9921413}"/>
              </a:ext>
            </a:extLst>
          </p:cNvPr>
          <p:cNvSpPr>
            <a:spLocks noGrp="1"/>
          </p:cNvSpPr>
          <p:nvPr>
            <p:ph type="body" sz="quarter" idx="12"/>
          </p:nvPr>
        </p:nvSpPr>
        <p:spPr/>
        <p:txBody>
          <a:bodyPr/>
          <a:lstStyle/>
          <a:p>
            <a:r>
              <a:rPr lang="en-US" dirty="0"/>
              <a:t>Motion</a:t>
            </a:r>
          </a:p>
        </p:txBody>
      </p:sp>
    </p:spTree>
    <p:extLst>
      <p:ext uri="{BB962C8B-B14F-4D97-AF65-F5344CB8AC3E}">
        <p14:creationId xmlns:p14="http://schemas.microsoft.com/office/powerpoint/2010/main" val="302869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857250" lvl="0" indent="-857250" algn="l" rtl="0">
              <a:lnSpc>
                <a:spcPct val="100000"/>
              </a:lnSpc>
              <a:spcBef>
                <a:spcPts val="0"/>
              </a:spcBef>
              <a:spcAft>
                <a:spcPts val="0"/>
              </a:spcAft>
              <a:buClr>
                <a:srgbClr val="003B49"/>
              </a:buClr>
              <a:buSzPts val="3600"/>
              <a:buAutoNum type="romanUcPeriod" startAt="2"/>
            </a:pPr>
            <a:r>
              <a:rPr lang="en" sz="3600">
                <a:solidFill>
                  <a:srgbClr val="58A339"/>
                </a:solidFill>
                <a:latin typeface="Arial"/>
                <a:ea typeface="Arial"/>
                <a:cs typeface="Arial"/>
                <a:sym typeface="Arial"/>
              </a:rPr>
              <a:t>Approval of Minutes</a:t>
            </a:r>
            <a:endParaRPr>
              <a:solidFill>
                <a:srgbClr val="58A339"/>
              </a:solidFill>
            </a:endParaRPr>
          </a:p>
          <a:p>
            <a:pPr marL="1490663" lvl="0" indent="-576263" algn="l" rtl="0">
              <a:lnSpc>
                <a:spcPct val="100000"/>
              </a:lnSpc>
              <a:spcBef>
                <a:spcPts val="720"/>
              </a:spcBef>
              <a:spcAft>
                <a:spcPts val="0"/>
              </a:spcAft>
              <a:buClr>
                <a:srgbClr val="003B49"/>
              </a:buClr>
              <a:buSzPts val="3600"/>
              <a:buNone/>
            </a:pPr>
            <a:r>
              <a:rPr lang="en" sz="3600" u="sng">
                <a:solidFill>
                  <a:srgbClr val="003B49"/>
                </a:solidFill>
              </a:rPr>
              <a:t>September</a:t>
            </a:r>
            <a:r>
              <a:rPr lang="en" sz="3600" u="sng">
                <a:solidFill>
                  <a:srgbClr val="003B49"/>
                </a:solidFill>
                <a:latin typeface="Arial"/>
                <a:ea typeface="Arial"/>
                <a:cs typeface="Arial"/>
                <a:sym typeface="Arial"/>
              </a:rPr>
              <a:t> 22, 2022</a:t>
            </a:r>
            <a:endParaRPr sz="1800" u="sng">
              <a:solidFill>
                <a:srgbClr val="003B49"/>
              </a:solidFill>
              <a:latin typeface="Arial"/>
              <a:ea typeface="Arial"/>
              <a:cs typeface="Arial"/>
              <a:sym typeface="Arial"/>
            </a:endParaRPr>
          </a:p>
          <a:p>
            <a:pPr marL="0" lvl="0" indent="0" algn="l" rtl="0">
              <a:lnSpc>
                <a:spcPct val="100000"/>
              </a:lnSpc>
              <a:spcBef>
                <a:spcPts val="720"/>
              </a:spcBef>
              <a:spcAft>
                <a:spcPts val="0"/>
              </a:spcAft>
              <a:buClr>
                <a:srgbClr val="509E2F"/>
              </a:buClr>
              <a:buSzPts val="3600"/>
              <a:buNone/>
            </a:pPr>
            <a:endParaRPr sz="3600">
              <a:latin typeface="Arial"/>
              <a:ea typeface="Arial"/>
              <a:cs typeface="Arial"/>
              <a:sym typeface="Arial"/>
            </a:endParaRPr>
          </a:p>
          <a:p>
            <a:pPr marL="0" lvl="0" indent="0" algn="l" rtl="0">
              <a:lnSpc>
                <a:spcPct val="100000"/>
              </a:lnSpc>
              <a:spcBef>
                <a:spcPts val="720"/>
              </a:spcBef>
              <a:spcAft>
                <a:spcPts val="0"/>
              </a:spcAft>
              <a:buClr>
                <a:srgbClr val="509E2F"/>
              </a:buClr>
              <a:buSzPts val="3600"/>
              <a:buNone/>
            </a:pPr>
            <a:endParaRPr sz="3600">
              <a:latin typeface="Arial"/>
              <a:ea typeface="Arial"/>
              <a:cs typeface="Arial"/>
              <a:sym typeface="Arial"/>
            </a:endParaRPr>
          </a:p>
        </p:txBody>
      </p:sp>
      <p:sp>
        <p:nvSpPr>
          <p:cNvPr id="131" name="Google Shape;131;p5"/>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VI. Reports of Standing Committees</a:t>
            </a:r>
            <a:endParaRPr dirty="0"/>
          </a:p>
          <a:p>
            <a:pPr marL="0" lvl="0" indent="0" algn="l" rtl="0">
              <a:lnSpc>
                <a:spcPct val="100000"/>
              </a:lnSpc>
              <a:spcBef>
                <a:spcPts val="720"/>
              </a:spcBef>
              <a:spcAft>
                <a:spcPts val="0"/>
              </a:spcAft>
              <a:buClr>
                <a:srgbClr val="509E2F"/>
              </a:buClr>
              <a:buSzPts val="3600"/>
              <a:buNone/>
            </a:pPr>
            <a:r>
              <a:rPr lang="en" sz="3600" dirty="0"/>
              <a:t>	</a:t>
            </a:r>
            <a:r>
              <a:rPr lang="en" sz="3600" dirty="0">
                <a:solidFill>
                  <a:srgbClr val="003B49"/>
                </a:solidFill>
              </a:rPr>
              <a:t>D</a:t>
            </a:r>
            <a:r>
              <a:rPr lang="en" sz="3600" dirty="0">
                <a:solidFill>
                  <a:srgbClr val="003B49"/>
                </a:solidFill>
                <a:latin typeface="Arial"/>
                <a:ea typeface="Arial"/>
                <a:cs typeface="Arial"/>
                <a:sym typeface="Arial"/>
              </a:rPr>
              <a:t>.	ITCC</a:t>
            </a:r>
            <a:br>
              <a:rPr lang="en" sz="3600" dirty="0">
                <a:solidFill>
                  <a:srgbClr val="003B49"/>
                </a:solidFill>
                <a:latin typeface="Arial"/>
                <a:ea typeface="Arial"/>
                <a:cs typeface="Arial"/>
                <a:sym typeface="Arial"/>
              </a:rPr>
            </a:br>
            <a:r>
              <a:rPr lang="en" sz="3600" dirty="0">
                <a:solidFill>
                  <a:srgbClr val="003B49"/>
                </a:solidFill>
                <a:latin typeface="Arial"/>
                <a:ea typeface="Arial"/>
                <a:cs typeface="Arial"/>
                <a:sym typeface="Arial"/>
              </a:rPr>
              <a:t>		Dan Stutts</a:t>
            </a:r>
          </a:p>
          <a:p>
            <a:pPr marL="0" lvl="0" indent="0" algn="l" rtl="0">
              <a:lnSpc>
                <a:spcPct val="100000"/>
              </a:lnSpc>
              <a:spcBef>
                <a:spcPts val="0"/>
              </a:spcBef>
              <a:spcAft>
                <a:spcPts val="0"/>
              </a:spcAft>
              <a:buClr>
                <a:srgbClr val="509E2F"/>
              </a:buClr>
              <a:buSzPts val="3600"/>
              <a:buNone/>
            </a:pPr>
            <a:r>
              <a:rPr lang="en" sz="2800" dirty="0">
                <a:solidFill>
                  <a:srgbClr val="003B49"/>
                </a:solidFill>
              </a:rPr>
              <a:t>		(No Report)</a:t>
            </a:r>
            <a:r>
              <a:rPr lang="en" sz="2800" dirty="0">
                <a:solidFill>
                  <a:srgbClr val="003B49"/>
                </a:solidFill>
                <a:latin typeface="Arial"/>
                <a:ea typeface="Arial"/>
                <a:cs typeface="Arial"/>
                <a:sym typeface="Arial"/>
              </a:rPr>
              <a:t>	</a:t>
            </a:r>
            <a:endParaRPr sz="2800" dirty="0"/>
          </a:p>
          <a:p>
            <a:pPr marL="0" lvl="0" indent="0"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509E2F"/>
              </a:buClr>
              <a:buSzPts val="3600"/>
              <a:buNone/>
            </a:pPr>
            <a:r>
              <a:rPr lang="en" sz="3600" b="1" dirty="0">
                <a:latin typeface="Arial"/>
                <a:ea typeface="Arial"/>
                <a:cs typeface="Arial"/>
                <a:sym typeface="Arial"/>
              </a:rPr>
              <a:t>	</a:t>
            </a:r>
            <a:endParaRPr dirty="0"/>
          </a:p>
        </p:txBody>
      </p:sp>
      <p:sp>
        <p:nvSpPr>
          <p:cNvPr id="315" name="Google Shape;315;p45"/>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VI. Reports of Standing Committees</a:t>
            </a:r>
            <a:endParaRPr dirty="0"/>
          </a:p>
          <a:p>
            <a:pPr marL="0" lvl="0" indent="0" algn="l" rtl="0">
              <a:lnSpc>
                <a:spcPct val="100000"/>
              </a:lnSpc>
              <a:spcBef>
                <a:spcPts val="720"/>
              </a:spcBef>
              <a:spcAft>
                <a:spcPts val="0"/>
              </a:spcAft>
              <a:buClr>
                <a:srgbClr val="509E2F"/>
              </a:buClr>
              <a:buSzPts val="3600"/>
              <a:buNone/>
            </a:pPr>
            <a:r>
              <a:rPr lang="en" sz="3600" dirty="0"/>
              <a:t>	</a:t>
            </a:r>
            <a:r>
              <a:rPr lang="en" sz="3600" dirty="0">
                <a:solidFill>
                  <a:srgbClr val="003B49"/>
                </a:solidFill>
              </a:rPr>
              <a:t>E</a:t>
            </a:r>
            <a:r>
              <a:rPr lang="en" sz="3600" dirty="0">
                <a:solidFill>
                  <a:srgbClr val="003B49"/>
                </a:solidFill>
                <a:latin typeface="Arial"/>
                <a:ea typeface="Arial"/>
                <a:cs typeface="Arial"/>
                <a:sym typeface="Arial"/>
              </a:rPr>
              <a:t>.	Budgetary Affairs</a:t>
            </a:r>
            <a:br>
              <a:rPr lang="en" sz="3600" dirty="0">
                <a:solidFill>
                  <a:srgbClr val="003B49"/>
                </a:solidFill>
                <a:latin typeface="Arial"/>
                <a:ea typeface="Arial"/>
                <a:cs typeface="Arial"/>
                <a:sym typeface="Arial"/>
              </a:rPr>
            </a:br>
            <a:r>
              <a:rPr lang="en" sz="3600" dirty="0">
                <a:solidFill>
                  <a:srgbClr val="003B49"/>
                </a:solidFill>
                <a:latin typeface="Arial"/>
                <a:ea typeface="Arial"/>
                <a:cs typeface="Arial"/>
                <a:sym typeface="Arial"/>
              </a:rPr>
              <a:t>		Mark Fitch</a:t>
            </a:r>
            <a:endParaRPr dirty="0"/>
          </a:p>
          <a:p>
            <a:pPr marL="0" lvl="0" indent="0"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509E2F"/>
              </a:buClr>
              <a:buSzPts val="3600"/>
              <a:buNone/>
            </a:pPr>
            <a:r>
              <a:rPr lang="en" sz="3600" b="1" dirty="0">
                <a:latin typeface="Arial"/>
                <a:ea typeface="Arial"/>
                <a:cs typeface="Arial"/>
                <a:sym typeface="Arial"/>
              </a:rPr>
              <a:t>	</a:t>
            </a:r>
            <a:endParaRPr dirty="0"/>
          </a:p>
        </p:txBody>
      </p:sp>
      <p:sp>
        <p:nvSpPr>
          <p:cNvPr id="321" name="Google Shape;321;p4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3087"/>
            <a:ext cx="11125200" cy="5181600"/>
          </a:xfrm>
          <a:ln w="22225">
            <a:noFill/>
          </a:ln>
        </p:spPr>
        <p:txBody>
          <a:bodyPr>
            <a:normAutofit/>
          </a:bodyPr>
          <a:lstStyle/>
          <a:p>
            <a:pPr marL="0" indent="0">
              <a:buNone/>
            </a:pPr>
            <a:r>
              <a:rPr lang="en-US" sz="3600" dirty="0">
                <a:latin typeface="Orgon Slab Medium" panose="02000603000000020004" pitchFamily="50" charset="0"/>
              </a:rPr>
              <a:t>Continuing referrals:</a:t>
            </a:r>
          </a:p>
          <a:p>
            <a:r>
              <a:rPr lang="en-US" sz="3600" dirty="0">
                <a:latin typeface="Orgon Slab Medium" panose="02000603000000020004" pitchFamily="50" charset="0"/>
              </a:rPr>
              <a:t>Report on the “big picture balance sheet”</a:t>
            </a:r>
          </a:p>
          <a:p>
            <a:r>
              <a:rPr lang="en-US" sz="3600" dirty="0">
                <a:latin typeface="Orgon Slab Medium" panose="02000603000000020004" pitchFamily="50" charset="0"/>
              </a:rPr>
              <a:t>Current and next FY budget</a:t>
            </a:r>
          </a:p>
          <a:p>
            <a:pPr marL="0" indent="0">
              <a:buNone/>
            </a:pPr>
            <a:r>
              <a:rPr lang="en-US" sz="3600" dirty="0">
                <a:latin typeface="Orgon Slab Medium" panose="02000603000000020004" pitchFamily="50" charset="0"/>
              </a:rPr>
              <a:t>Referrals:  None</a:t>
            </a:r>
          </a:p>
        </p:txBody>
      </p:sp>
      <p:sp>
        <p:nvSpPr>
          <p:cNvPr id="5" name="Rectangle 4"/>
          <p:cNvSpPr/>
          <p:nvPr/>
        </p:nvSpPr>
        <p:spPr>
          <a:xfrm>
            <a:off x="1543050" y="206276"/>
            <a:ext cx="8991600" cy="1569660"/>
          </a:xfrm>
          <a:prstGeom prst="rect">
            <a:avLst/>
          </a:prstGeom>
        </p:spPr>
        <p:txBody>
          <a:bodyPr wrap="square">
            <a:spAutoFit/>
          </a:bodyPr>
          <a:lstStyle/>
          <a:p>
            <a:pPr algn="ctr"/>
            <a:r>
              <a:rPr lang="en-US" sz="4800" b="1" dirty="0">
                <a:solidFill>
                  <a:srgbClr val="00B050"/>
                </a:solidFill>
                <a:latin typeface="Orgon Slab Medium" panose="02000603000000020004" pitchFamily="50" charset="0"/>
              </a:rPr>
              <a:t>Budgetary Affairs Committee</a:t>
            </a:r>
          </a:p>
          <a:p>
            <a:pPr algn="ctr"/>
            <a:r>
              <a:rPr lang="en-US" sz="4800" b="1" dirty="0">
                <a:solidFill>
                  <a:srgbClr val="00B050"/>
                </a:solidFill>
                <a:latin typeface="Orgon Slab Medium" panose="02000603000000020004" pitchFamily="50" charset="0"/>
              </a:rPr>
              <a:t>Oct 20, 2022</a:t>
            </a:r>
            <a:endParaRPr lang="en-US" sz="4400" dirty="0">
              <a:solidFill>
                <a:srgbClr val="00B050"/>
              </a:solidFill>
              <a:latin typeface="Orgon Slab Medium" panose="02000603000000020004" pitchFamily="50" charset="0"/>
            </a:endParaRPr>
          </a:p>
        </p:txBody>
      </p:sp>
    </p:spTree>
    <p:extLst>
      <p:ext uri="{BB962C8B-B14F-4D97-AF65-F5344CB8AC3E}">
        <p14:creationId xmlns:p14="http://schemas.microsoft.com/office/powerpoint/2010/main" val="3875714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838200" y="371431"/>
            <a:ext cx="10515600" cy="1325563"/>
          </a:xfrm>
        </p:spPr>
        <p:txBody>
          <a:bodyPr/>
          <a:lstStyle/>
          <a:p>
            <a:pPr algn="ctr"/>
            <a:r>
              <a:rPr lang="en-US" dirty="0">
                <a:solidFill>
                  <a:srgbClr val="00B050"/>
                </a:solidFill>
                <a:latin typeface="Orgon Slab Medium" panose="02000603000000020004" pitchFamily="50" charset="0"/>
              </a:rPr>
              <a:t>Budget</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428978" y="1374731"/>
            <a:ext cx="11215626" cy="5335558"/>
          </a:xfrm>
        </p:spPr>
        <p:txBody>
          <a:bodyPr>
            <a:normAutofit fontScale="77500" lnSpcReduction="20000"/>
          </a:bodyPr>
          <a:lstStyle/>
          <a:p>
            <a:pPr marL="0" indent="0">
              <a:lnSpc>
                <a:spcPct val="120000"/>
              </a:lnSpc>
              <a:buNone/>
            </a:pPr>
            <a:r>
              <a:rPr lang="en-US" sz="3200" dirty="0">
                <a:latin typeface="Orgon Slab Medium" panose="02000603000000020004" pitchFamily="50" charset="0"/>
              </a:rPr>
              <a:t>Current FY budget</a:t>
            </a:r>
          </a:p>
          <a:p>
            <a:pPr>
              <a:lnSpc>
                <a:spcPct val="120000"/>
              </a:lnSpc>
            </a:pPr>
            <a:r>
              <a:rPr lang="en-US" sz="3200" dirty="0">
                <a:latin typeface="Orgon Slab Medium" panose="02000603000000020004" pitchFamily="50" charset="0"/>
              </a:rPr>
              <a:t>Enrollment: -241 UG to 5347; Grad +108 to 980 (Net -1.5% on-campus) </a:t>
            </a:r>
          </a:p>
          <a:p>
            <a:pPr lvl="1">
              <a:lnSpc>
                <a:spcPct val="120000"/>
              </a:lnSpc>
            </a:pPr>
            <a:r>
              <a:rPr lang="en-US" sz="2800" dirty="0">
                <a:latin typeface="Orgon Slab Medium" panose="02000603000000020004" pitchFamily="50" charset="0"/>
              </a:rPr>
              <a:t>$1 million less tuition than planned = $1 million contingency gone</a:t>
            </a:r>
          </a:p>
          <a:p>
            <a:pPr marL="0" indent="0">
              <a:lnSpc>
                <a:spcPct val="120000"/>
              </a:lnSpc>
              <a:buNone/>
            </a:pPr>
            <a:r>
              <a:rPr lang="en-US" sz="3200" dirty="0">
                <a:latin typeface="Orgon Slab Medium" panose="02000603000000020004" pitchFamily="50" charset="0"/>
              </a:rPr>
              <a:t>Next year (FY 2024)</a:t>
            </a:r>
          </a:p>
          <a:p>
            <a:pPr>
              <a:lnSpc>
                <a:spcPct val="120000"/>
              </a:lnSpc>
            </a:pPr>
            <a:r>
              <a:rPr lang="en-US" sz="3200" dirty="0">
                <a:latin typeface="Orgon Slab Medium" panose="02000603000000020004" pitchFamily="50" charset="0"/>
              </a:rPr>
              <a:t>State appropriation </a:t>
            </a:r>
          </a:p>
          <a:p>
            <a:pPr lvl="1">
              <a:lnSpc>
                <a:spcPct val="120000"/>
              </a:lnSpc>
            </a:pPr>
            <a:r>
              <a:rPr lang="en-US" sz="2800" dirty="0">
                <a:latin typeface="Orgon Slab Medium" panose="02000603000000020004" pitchFamily="50" charset="0"/>
              </a:rPr>
              <a:t>5% increase, maybe</a:t>
            </a:r>
          </a:p>
          <a:p>
            <a:pPr>
              <a:lnSpc>
                <a:spcPct val="120000"/>
              </a:lnSpc>
            </a:pPr>
            <a:r>
              <a:rPr lang="en-US" sz="3200" dirty="0">
                <a:latin typeface="Orgon Slab Medium" panose="02000603000000020004" pitchFamily="50" charset="0"/>
              </a:rPr>
              <a:t>Tuition:</a:t>
            </a:r>
          </a:p>
          <a:p>
            <a:pPr lvl="1">
              <a:lnSpc>
                <a:spcPct val="120000"/>
              </a:lnSpc>
            </a:pPr>
            <a:r>
              <a:rPr lang="en-US" sz="2800" dirty="0">
                <a:latin typeface="Orgon Slab Medium" panose="02000603000000020004" pitchFamily="50" charset="0"/>
              </a:rPr>
              <a:t>Enrollment might rise: +40% y-t-y applications but lowered yield expected</a:t>
            </a:r>
          </a:p>
          <a:p>
            <a:pPr lvl="1">
              <a:lnSpc>
                <a:spcPct val="120000"/>
              </a:lnSpc>
            </a:pPr>
            <a:r>
              <a:rPr lang="en-US" sz="2800" dirty="0">
                <a:latin typeface="Orgon Slab Medium" panose="02000603000000020004" pitchFamily="50" charset="0"/>
              </a:rPr>
              <a:t>Tuition model change to tiers, designed as net zero change</a:t>
            </a:r>
          </a:p>
          <a:p>
            <a:pPr lvl="1">
              <a:lnSpc>
                <a:spcPct val="120000"/>
              </a:lnSpc>
            </a:pPr>
            <a:r>
              <a:rPr lang="en-US" sz="2800" dirty="0">
                <a:latin typeface="Orgon Slab Medium" panose="02000603000000020004" pitchFamily="50" charset="0"/>
              </a:rPr>
              <a:t>But inflation may drive tuition increase</a:t>
            </a:r>
          </a:p>
        </p:txBody>
      </p:sp>
      <p:pic>
        <p:nvPicPr>
          <p:cNvPr id="5" name="Picture 4" descr="Logo, icon, company name&#10;&#10;Description automatically generated">
            <a:extLst>
              <a:ext uri="{FF2B5EF4-FFF2-40B4-BE49-F238E27FC236}">
                <a16:creationId xmlns:a16="http://schemas.microsoft.com/office/drawing/2014/main" id="{264FB348-0389-6F30-194C-F45C746AB0F8}"/>
              </a:ext>
            </a:extLst>
          </p:cNvPr>
          <p:cNvPicPr>
            <a:picLocks noChangeAspect="1"/>
          </p:cNvPicPr>
          <p:nvPr/>
        </p:nvPicPr>
        <p:blipFill>
          <a:blip r:embed="rId2">
            <a:clrChange>
              <a:clrFrom>
                <a:srgbClr val="E5E6E3"/>
              </a:clrFrom>
              <a:clrTo>
                <a:srgbClr val="E5E6E3">
                  <a:alpha val="0"/>
                </a:srgbClr>
              </a:clrTo>
            </a:clrChange>
            <a:extLst>
              <a:ext uri="{28A0092B-C50C-407E-A947-70E740481C1C}">
                <a14:useLocalDpi xmlns:a14="http://schemas.microsoft.com/office/drawing/2010/main" val="0"/>
              </a:ext>
            </a:extLst>
          </a:blip>
          <a:stretch>
            <a:fillRect/>
          </a:stretch>
        </p:blipFill>
        <p:spPr>
          <a:xfrm>
            <a:off x="4014798" y="3079009"/>
            <a:ext cx="1561249" cy="1554054"/>
          </a:xfrm>
          <a:prstGeom prst="rect">
            <a:avLst/>
          </a:prstGeom>
        </p:spPr>
      </p:pic>
    </p:spTree>
    <p:extLst>
      <p:ext uri="{BB962C8B-B14F-4D97-AF65-F5344CB8AC3E}">
        <p14:creationId xmlns:p14="http://schemas.microsoft.com/office/powerpoint/2010/main" val="1685070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555" y="0"/>
            <a:ext cx="10515600" cy="1325563"/>
          </a:xfrm>
        </p:spPr>
        <p:txBody>
          <a:bodyPr/>
          <a:lstStyle/>
          <a:p>
            <a:pPr algn="ctr"/>
            <a:r>
              <a:rPr lang="en-US" dirty="0">
                <a:solidFill>
                  <a:srgbClr val="00B050"/>
                </a:solidFill>
                <a:latin typeface="Orgon Slab Medium" panose="02000603000000020004"/>
              </a:rPr>
              <a:t>General Revenue Budget</a:t>
            </a:r>
          </a:p>
        </p:txBody>
      </p:sp>
      <p:graphicFrame>
        <p:nvGraphicFramePr>
          <p:cNvPr id="3" name="Table 2"/>
          <p:cNvGraphicFramePr>
            <a:graphicFrameLocks noGrp="1"/>
          </p:cNvGraphicFramePr>
          <p:nvPr/>
        </p:nvGraphicFramePr>
        <p:xfrm>
          <a:off x="149677" y="1122576"/>
          <a:ext cx="9102965" cy="4856637"/>
        </p:xfrm>
        <a:graphic>
          <a:graphicData uri="http://schemas.openxmlformats.org/drawingml/2006/table">
            <a:tbl>
              <a:tblPr/>
              <a:tblGrid>
                <a:gridCol w="2409117">
                  <a:extLst>
                    <a:ext uri="{9D8B030D-6E8A-4147-A177-3AD203B41FA5}">
                      <a16:colId xmlns:a16="http://schemas.microsoft.com/office/drawing/2014/main" val="4009379142"/>
                    </a:ext>
                  </a:extLst>
                </a:gridCol>
                <a:gridCol w="1505572">
                  <a:extLst>
                    <a:ext uri="{9D8B030D-6E8A-4147-A177-3AD203B41FA5}">
                      <a16:colId xmlns:a16="http://schemas.microsoft.com/office/drawing/2014/main" val="2804276938"/>
                    </a:ext>
                  </a:extLst>
                </a:gridCol>
                <a:gridCol w="1624892">
                  <a:extLst>
                    <a:ext uri="{9D8B030D-6E8A-4147-A177-3AD203B41FA5}">
                      <a16:colId xmlns:a16="http://schemas.microsoft.com/office/drawing/2014/main" val="2477298164"/>
                    </a:ext>
                  </a:extLst>
                </a:gridCol>
                <a:gridCol w="1781692">
                  <a:extLst>
                    <a:ext uri="{9D8B030D-6E8A-4147-A177-3AD203B41FA5}">
                      <a16:colId xmlns:a16="http://schemas.microsoft.com/office/drawing/2014/main" val="4032256538"/>
                    </a:ext>
                  </a:extLst>
                </a:gridCol>
                <a:gridCol w="1781692">
                  <a:extLst>
                    <a:ext uri="{9D8B030D-6E8A-4147-A177-3AD203B41FA5}">
                      <a16:colId xmlns:a16="http://schemas.microsoft.com/office/drawing/2014/main" val="3314350945"/>
                    </a:ext>
                  </a:extLst>
                </a:gridCol>
              </a:tblGrid>
              <a:tr h="532850">
                <a:tc>
                  <a:txBody>
                    <a:bodyPr/>
                    <a:lstStyle/>
                    <a:p>
                      <a:pPr algn="l" fontAlgn="b"/>
                      <a:r>
                        <a:rPr lang="en-US" sz="3200" b="0" i="0" u="none" strike="noStrike" dirty="0">
                          <a:solidFill>
                            <a:srgbClr val="000000"/>
                          </a:solidFill>
                          <a:effectLst/>
                          <a:latin typeface="Calibri" panose="020F0502020204030204" pitchFamily="34" charset="0"/>
                        </a:rPr>
                        <a:t> </a:t>
                      </a:r>
                    </a:p>
                  </a:txBody>
                  <a:tcPr marL="7620" marR="7620" marT="7620" marB="0" anchor="b">
                    <a:lnL w="6350" cap="flat" cmpd="sng" algn="ctr">
                      <a:noFill/>
                      <a:prstDash val="solid"/>
                      <a:round/>
                      <a:headEnd type="none" w="med" len="med"/>
                      <a:tailEnd type="none" w="med" len="med"/>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800" b="1" i="0" u="none" strike="noStrike" dirty="0">
                          <a:solidFill>
                            <a:srgbClr val="000000"/>
                          </a:solidFill>
                          <a:effectLst/>
                          <a:latin typeface="Arial" panose="020B0604020202020204" pitchFamily="34" charset="0"/>
                        </a:rPr>
                        <a:t>FY20</a:t>
                      </a:r>
                    </a:p>
                  </a:txBody>
                  <a:tcPr marL="7620" marR="7620" marT="7620" marB="0" anchor="b">
                    <a:lnL>
                      <a:noFill/>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800" b="1" i="0" u="none" strike="noStrike" dirty="0">
                          <a:solidFill>
                            <a:srgbClr val="000000"/>
                          </a:solidFill>
                          <a:effectLst/>
                          <a:latin typeface="Arial" panose="020B0604020202020204" pitchFamily="34" charset="0"/>
                        </a:rPr>
                        <a:t>FY 21</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800" b="1" i="0" u="none" strike="noStrike" dirty="0">
                          <a:solidFill>
                            <a:srgbClr val="000000"/>
                          </a:solidFill>
                          <a:effectLst/>
                          <a:latin typeface="Arial" panose="020B0604020202020204" pitchFamily="34" charset="0"/>
                        </a:rPr>
                        <a:t>FY 22</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800" b="1" i="0" u="none" strike="noStrike" dirty="0">
                          <a:solidFill>
                            <a:srgbClr val="000000"/>
                          </a:solidFill>
                          <a:effectLst/>
                          <a:latin typeface="Arial" panose="020B0604020202020204" pitchFamily="34" charset="0"/>
                        </a:rPr>
                        <a:t>FY 23 (budgeted)</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86492807"/>
                  </a:ext>
                </a:extLst>
              </a:tr>
              <a:tr h="308492">
                <a:tc>
                  <a:txBody>
                    <a:bodyPr/>
                    <a:lstStyle/>
                    <a:p>
                      <a:pPr algn="l" fontAlgn="ctr"/>
                      <a:r>
                        <a:rPr lang="en-US" sz="1800" b="0" i="0" u="none" strike="noStrike" dirty="0">
                          <a:solidFill>
                            <a:srgbClr val="000000"/>
                          </a:solidFill>
                          <a:effectLst/>
                          <a:latin typeface="Arial" panose="020B0604020202020204" pitchFamily="34" charset="0"/>
                        </a:rPr>
                        <a:t>Tuition and Fees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$126,853,439</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$119,477,148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$119,255,572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$123,885,664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28548763"/>
                  </a:ext>
                </a:extLst>
              </a:tr>
              <a:tr h="360053">
                <a:tc>
                  <a:txBody>
                    <a:bodyPr/>
                    <a:lstStyle/>
                    <a:p>
                      <a:pPr algn="l" fontAlgn="ctr"/>
                      <a:r>
                        <a:rPr lang="en-US" sz="1800" b="0" i="0" u="none" strike="noStrike" dirty="0">
                          <a:solidFill>
                            <a:srgbClr val="000000"/>
                          </a:solidFill>
                          <a:effectLst/>
                          <a:latin typeface="Arial" panose="020B0604020202020204" pitchFamily="34" charset="0"/>
                        </a:rPr>
                        <a:t>Scholarship Allowance</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(37,842,663)</a:t>
                      </a:r>
                    </a:p>
                  </a:txBody>
                  <a:tcPr marL="7620" marR="7620" marT="7620" marB="0" anchor="ctr">
                    <a:lnL>
                      <a:noFill/>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(36,728,607)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(38,692,747)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(41,287,426)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06122254"/>
                  </a:ext>
                </a:extLst>
              </a:tr>
              <a:tr h="308492">
                <a:tc>
                  <a:txBody>
                    <a:bodyPr/>
                    <a:lstStyle/>
                    <a:p>
                      <a:pPr algn="l" fontAlgn="ctr"/>
                      <a:r>
                        <a:rPr lang="en-US" sz="1400" b="0" i="0" u="none" strike="noStrike" dirty="0">
                          <a:solidFill>
                            <a:srgbClr val="FF0000"/>
                          </a:solidFill>
                          <a:effectLst/>
                          <a:latin typeface="Arial" panose="020B0604020202020204" pitchFamily="34" charset="0"/>
                        </a:rPr>
                        <a:t>Discount</a:t>
                      </a:r>
                    </a:p>
                  </a:txBody>
                  <a:tcPr marL="2743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FF0000"/>
                          </a:solidFill>
                          <a:effectLst/>
                          <a:latin typeface="Arial" panose="020B0604020202020204" pitchFamily="34" charset="0"/>
                        </a:rPr>
                        <a:t>30%</a:t>
                      </a:r>
                    </a:p>
                  </a:txBody>
                  <a:tcPr marL="7620" marR="7620" marT="7620"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FF0000"/>
                          </a:solidFill>
                          <a:effectLst/>
                          <a:latin typeface="Arial" panose="020B0604020202020204" pitchFamily="34" charset="0"/>
                        </a:rPr>
                        <a:t>31%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FF0000"/>
                          </a:solidFill>
                          <a:effectLst/>
                          <a:latin typeface="Arial" panose="020B0604020202020204" pitchFamily="34" charset="0"/>
                        </a:rPr>
                        <a:t>32%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FF0000"/>
                          </a:solidFill>
                          <a:effectLst/>
                          <a:latin typeface="Arial" panose="020B0604020202020204" pitchFamily="34" charset="0"/>
                        </a:rPr>
                        <a:t>33%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8924745"/>
                  </a:ext>
                </a:extLst>
              </a:tr>
              <a:tr h="308492">
                <a:tc>
                  <a:txBody>
                    <a:bodyPr/>
                    <a:lstStyle/>
                    <a:p>
                      <a:pPr algn="l" fontAlgn="ctr"/>
                      <a:r>
                        <a:rPr lang="en-US" sz="1800" b="1" i="0" u="none" strike="noStrike" dirty="0">
                          <a:solidFill>
                            <a:srgbClr val="000000"/>
                          </a:solidFill>
                          <a:effectLst/>
                          <a:latin typeface="Arial" panose="020B0604020202020204" pitchFamily="34" charset="0"/>
                        </a:rPr>
                        <a:t>Net Tuition &amp; Fees</a:t>
                      </a:r>
                    </a:p>
                  </a:txBody>
                  <a:tcPr marL="2743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$89,010,776</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$83,748,541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80,562,825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82,598,238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6854031"/>
                  </a:ext>
                </a:extLst>
              </a:tr>
              <a:tr h="308492">
                <a:tc>
                  <a:txBody>
                    <a:bodyPr/>
                    <a:lstStyle/>
                    <a:p>
                      <a:pPr algn="l" fontAlgn="ctr"/>
                      <a:r>
                        <a:rPr lang="en-US" sz="1800" b="0" i="0" u="none" strike="noStrike" dirty="0">
                          <a:solidFill>
                            <a:srgbClr val="000000"/>
                          </a:solidFill>
                          <a:effectLst/>
                          <a:latin typeface="Arial" panose="020B0604020202020204" pitchFamily="34" charset="0"/>
                        </a:rPr>
                        <a:t>State Appropriation</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43,543,499 </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45,690,941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53,026,096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55,942,347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7012801"/>
                  </a:ext>
                </a:extLst>
              </a:tr>
              <a:tr h="308492">
                <a:tc>
                  <a:txBody>
                    <a:bodyPr/>
                    <a:lstStyle/>
                    <a:p>
                      <a:pPr algn="l" fontAlgn="ctr"/>
                      <a:r>
                        <a:rPr lang="en-US" sz="1800" b="0" i="0" u="none" strike="noStrike" dirty="0">
                          <a:solidFill>
                            <a:srgbClr val="000000"/>
                          </a:solidFill>
                          <a:effectLst/>
                          <a:latin typeface="Arial" panose="020B0604020202020204" pitchFamily="34" charset="0"/>
                        </a:rPr>
                        <a:t>Gift Revenues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385,737 </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493,109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441,381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347,500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2008158"/>
                  </a:ext>
                </a:extLst>
              </a:tr>
              <a:tr h="308492">
                <a:tc>
                  <a:txBody>
                    <a:bodyPr/>
                    <a:lstStyle/>
                    <a:p>
                      <a:pPr algn="l" fontAlgn="ctr"/>
                      <a:r>
                        <a:rPr lang="en-US" sz="1800" b="0" i="0" u="none" strike="noStrike" dirty="0">
                          <a:solidFill>
                            <a:srgbClr val="000000"/>
                          </a:solidFill>
                          <a:effectLst/>
                          <a:latin typeface="Arial" panose="020B0604020202020204" pitchFamily="34" charset="0"/>
                        </a:rPr>
                        <a:t>Recovery of F &amp; A</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6,802,499 </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6,496,349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7,611,796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7,290,000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2922868"/>
                  </a:ext>
                </a:extLst>
              </a:tr>
              <a:tr h="607636">
                <a:tc>
                  <a:txBody>
                    <a:bodyPr/>
                    <a:lstStyle/>
                    <a:p>
                      <a:pPr algn="l" fontAlgn="ctr"/>
                      <a:r>
                        <a:rPr lang="en-US" sz="1800" b="0" i="0" u="none" strike="noStrike" dirty="0">
                          <a:solidFill>
                            <a:srgbClr val="000000"/>
                          </a:solidFill>
                          <a:effectLst/>
                          <a:latin typeface="Arial" panose="020B0604020202020204" pitchFamily="34" charset="0"/>
                        </a:rPr>
                        <a:t>Endowment &amp; Investment Income</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1,992,727 </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1,891,705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3,399,798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3,391,902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52568567"/>
                  </a:ext>
                </a:extLst>
              </a:tr>
              <a:tr h="308492">
                <a:tc>
                  <a:txBody>
                    <a:bodyPr/>
                    <a:lstStyle/>
                    <a:p>
                      <a:pPr algn="l" fontAlgn="ctr"/>
                      <a:r>
                        <a:rPr lang="en-US" sz="1800" b="0" i="0" u="none" strike="noStrike" dirty="0">
                          <a:solidFill>
                            <a:srgbClr val="000000"/>
                          </a:solidFill>
                          <a:effectLst/>
                          <a:latin typeface="Arial" panose="020B0604020202020204" pitchFamily="34" charset="0"/>
                        </a:rPr>
                        <a:t>Sales &amp; Services Income</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1,177,479 </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709,380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1,125,303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999,930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9134952"/>
                  </a:ext>
                </a:extLst>
              </a:tr>
              <a:tr h="308492">
                <a:tc>
                  <a:txBody>
                    <a:bodyPr/>
                    <a:lstStyle/>
                    <a:p>
                      <a:pPr algn="l" fontAlgn="ctr"/>
                      <a:r>
                        <a:rPr lang="en-US" sz="1800" b="0" i="0" u="none" strike="noStrike" dirty="0">
                          <a:solidFill>
                            <a:srgbClr val="000000"/>
                          </a:solidFill>
                          <a:effectLst/>
                          <a:latin typeface="Arial" panose="020B0604020202020204" pitchFamily="34" charset="0"/>
                        </a:rPr>
                        <a:t>Other Incomes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2,872,553 </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2,209,518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2,841,403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2,067,024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03346629"/>
                  </a:ext>
                </a:extLst>
              </a:tr>
              <a:tr h="308492">
                <a:tc>
                  <a:txBody>
                    <a:bodyPr/>
                    <a:lstStyle/>
                    <a:p>
                      <a:pPr algn="l" fontAlgn="ctr"/>
                      <a:r>
                        <a:rPr lang="en-US" sz="1800" b="0" i="0" u="none" strike="noStrike" dirty="0">
                          <a:solidFill>
                            <a:srgbClr val="000000"/>
                          </a:solidFill>
                          <a:effectLst/>
                          <a:latin typeface="Arial" panose="020B0604020202020204" pitchFamily="34" charset="0"/>
                        </a:rPr>
                        <a:t>Revenue Contingency</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a:t>
                      </a:r>
                    </a:p>
                  </a:txBody>
                  <a:tcPr marL="7620" marR="7620" marT="7620"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800" b="0" i="0" u="none" strike="noStrike" dirty="0">
                        <a:solidFill>
                          <a:schemeClr val="tx1"/>
                        </a:solidFill>
                        <a:effectLst/>
                        <a:latin typeface="Arial" panose="020B060402020202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0679291"/>
                  </a:ext>
                </a:extLst>
              </a:tr>
              <a:tr h="308492">
                <a:tc>
                  <a:txBody>
                    <a:bodyPr/>
                    <a:lstStyle/>
                    <a:p>
                      <a:pPr algn="l" fontAlgn="ctr"/>
                      <a:r>
                        <a:rPr lang="en-US" sz="1800" b="1" i="0" u="none" strike="noStrike" dirty="0">
                          <a:solidFill>
                            <a:srgbClr val="000000"/>
                          </a:solidFill>
                          <a:effectLst/>
                          <a:latin typeface="Arial" panose="020B0604020202020204" pitchFamily="34" charset="0"/>
                        </a:rPr>
                        <a:t>Total Revenues</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$145,785,270</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$140,239,544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$149,008,602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$152,636,941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8708060"/>
                  </a:ext>
                </a:extLst>
              </a:tr>
            </a:tbl>
          </a:graphicData>
        </a:graphic>
      </p:graphicFrame>
      <p:sp>
        <p:nvSpPr>
          <p:cNvPr id="4" name="TextBox 3">
            <a:extLst>
              <a:ext uri="{FF2B5EF4-FFF2-40B4-BE49-F238E27FC236}">
                <a16:creationId xmlns:a16="http://schemas.microsoft.com/office/drawing/2014/main" id="{66E9061B-7143-C170-AB8F-25D123826A78}"/>
              </a:ext>
            </a:extLst>
          </p:cNvPr>
          <p:cNvSpPr txBox="1"/>
          <p:nvPr/>
        </p:nvSpPr>
        <p:spPr>
          <a:xfrm>
            <a:off x="9252642" y="1643134"/>
            <a:ext cx="3772422" cy="338554"/>
          </a:xfrm>
          <a:prstGeom prst="rect">
            <a:avLst/>
          </a:prstGeom>
          <a:noFill/>
        </p:spPr>
        <p:txBody>
          <a:bodyPr wrap="square" rtlCol="0">
            <a:spAutoFit/>
          </a:bodyPr>
          <a:lstStyle/>
          <a:p>
            <a:r>
              <a:rPr lang="en-US" sz="1600" dirty="0">
                <a:solidFill>
                  <a:srgbClr val="FF0000"/>
                </a:solidFill>
                <a:latin typeface="Arial" panose="020B0604020202020204" pitchFamily="34" charset="0"/>
                <a:cs typeface="Arial" panose="020B0604020202020204" pitchFamily="34" charset="0"/>
              </a:rPr>
              <a:t>Enrollment: -241 UG, +108 grad</a:t>
            </a:r>
          </a:p>
        </p:txBody>
      </p:sp>
      <p:sp>
        <p:nvSpPr>
          <p:cNvPr id="10" name="TextBox 9">
            <a:extLst>
              <a:ext uri="{FF2B5EF4-FFF2-40B4-BE49-F238E27FC236}">
                <a16:creationId xmlns:a16="http://schemas.microsoft.com/office/drawing/2014/main" id="{2E4E44BB-01DA-0069-692D-7660D7B89EA3}"/>
              </a:ext>
            </a:extLst>
          </p:cNvPr>
          <p:cNvSpPr txBox="1"/>
          <p:nvPr/>
        </p:nvSpPr>
        <p:spPr>
          <a:xfrm>
            <a:off x="9454201" y="5236899"/>
            <a:ext cx="2333409" cy="584775"/>
          </a:xfrm>
          <a:prstGeom prst="rect">
            <a:avLst/>
          </a:prstGeom>
          <a:noFill/>
        </p:spPr>
        <p:txBody>
          <a:bodyPr wrap="square" rtlCol="0">
            <a:spAutoFit/>
          </a:bodyPr>
          <a:lstStyle/>
          <a:p>
            <a:r>
              <a:rPr lang="en-US" sz="1600" dirty="0">
                <a:solidFill>
                  <a:srgbClr val="FF0000"/>
                </a:solidFill>
                <a:latin typeface="Arial" panose="020B0604020202020204" pitchFamily="34" charset="0"/>
                <a:cs typeface="Arial" panose="020B0604020202020204" pitchFamily="34" charset="0"/>
              </a:rPr>
              <a:t>Blank = covers $1 MM tuition shortfall</a:t>
            </a:r>
          </a:p>
        </p:txBody>
      </p:sp>
    </p:spTree>
    <p:extLst>
      <p:ext uri="{BB962C8B-B14F-4D97-AF65-F5344CB8AC3E}">
        <p14:creationId xmlns:p14="http://schemas.microsoft.com/office/powerpoint/2010/main" val="3277875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09234" y="1642451"/>
          <a:ext cx="8306575" cy="4701613"/>
        </p:xfrm>
        <a:graphic>
          <a:graphicData uri="http://schemas.openxmlformats.org/drawingml/2006/table">
            <a:tbl>
              <a:tblPr/>
              <a:tblGrid>
                <a:gridCol w="2475346">
                  <a:extLst>
                    <a:ext uri="{9D8B030D-6E8A-4147-A177-3AD203B41FA5}">
                      <a16:colId xmlns:a16="http://schemas.microsoft.com/office/drawing/2014/main" val="1736340799"/>
                    </a:ext>
                  </a:extLst>
                </a:gridCol>
                <a:gridCol w="1376589">
                  <a:extLst>
                    <a:ext uri="{9D8B030D-6E8A-4147-A177-3AD203B41FA5}">
                      <a16:colId xmlns:a16="http://schemas.microsoft.com/office/drawing/2014/main" val="4185575723"/>
                    </a:ext>
                  </a:extLst>
                </a:gridCol>
                <a:gridCol w="1470972">
                  <a:extLst>
                    <a:ext uri="{9D8B030D-6E8A-4147-A177-3AD203B41FA5}">
                      <a16:colId xmlns:a16="http://schemas.microsoft.com/office/drawing/2014/main" val="2102563724"/>
                    </a:ext>
                  </a:extLst>
                </a:gridCol>
                <a:gridCol w="1491834">
                  <a:extLst>
                    <a:ext uri="{9D8B030D-6E8A-4147-A177-3AD203B41FA5}">
                      <a16:colId xmlns:a16="http://schemas.microsoft.com/office/drawing/2014/main" val="2476285391"/>
                    </a:ext>
                  </a:extLst>
                </a:gridCol>
                <a:gridCol w="1491834">
                  <a:extLst>
                    <a:ext uri="{9D8B030D-6E8A-4147-A177-3AD203B41FA5}">
                      <a16:colId xmlns:a16="http://schemas.microsoft.com/office/drawing/2014/main" val="594912939"/>
                    </a:ext>
                  </a:extLst>
                </a:gridCol>
              </a:tblGrid>
              <a:tr h="0">
                <a:tc>
                  <a:txBody>
                    <a:bodyPr/>
                    <a:lstStyle/>
                    <a:p>
                      <a:pPr algn="l" fontAlgn="ctr"/>
                      <a:r>
                        <a:rPr lang="en-US" sz="1600" b="1" i="0" u="none" strike="noStrike" dirty="0">
                          <a:solidFill>
                            <a:srgbClr val="000000"/>
                          </a:solidFill>
                          <a:effectLst/>
                          <a:latin typeface="Arial" panose="020B0604020202020204" pitchFamily="34" charset="0"/>
                        </a:rPr>
                        <a:t>Transfers</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600" b="1" i="0" u="none" strike="noStrike" dirty="0">
                          <a:solidFill>
                            <a:srgbClr val="000000"/>
                          </a:solidFill>
                          <a:effectLst/>
                          <a:latin typeface="Arial" panose="020B0604020202020204" pitchFamily="34" charset="0"/>
                        </a:rPr>
                        <a:t>FY20</a:t>
                      </a:r>
                    </a:p>
                  </a:txBody>
                  <a:tcPr marL="7620" marR="7620" marT="7620" marB="0" anchor="b">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1" i="0" u="none" strike="noStrike" dirty="0">
                          <a:solidFill>
                            <a:srgbClr val="000000"/>
                          </a:solidFill>
                          <a:effectLst/>
                          <a:latin typeface="Arial" panose="020B0604020202020204" pitchFamily="34" charset="0"/>
                        </a:rPr>
                        <a:t>FY 21</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1" i="0" u="none" strike="noStrike" dirty="0">
                          <a:solidFill>
                            <a:srgbClr val="000000"/>
                          </a:solidFill>
                          <a:effectLst/>
                          <a:latin typeface="Arial" panose="020B0604020202020204" pitchFamily="34" charset="0"/>
                        </a:rPr>
                        <a:t>FY 22 </a:t>
                      </a:r>
                    </a:p>
                    <a:p>
                      <a:pPr algn="ctr" fontAlgn="b"/>
                      <a:r>
                        <a:rPr lang="en-US" sz="1600" b="1" i="0" u="none" strike="noStrike" dirty="0">
                          <a:solidFill>
                            <a:srgbClr val="000000"/>
                          </a:solidFill>
                          <a:effectLst/>
                          <a:latin typeface="Arial" panose="020B0604020202020204" pitchFamily="34" charset="0"/>
                        </a:rPr>
                        <a:t>(actual*)</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1" i="0" u="none" strike="noStrike" dirty="0">
                          <a:solidFill>
                            <a:srgbClr val="000000"/>
                          </a:solidFill>
                          <a:effectLst/>
                          <a:latin typeface="Arial" panose="020B0604020202020204" pitchFamily="34" charset="0"/>
                        </a:rPr>
                        <a:t>FY 23 </a:t>
                      </a:r>
                    </a:p>
                    <a:p>
                      <a:pPr algn="ctr" fontAlgn="b"/>
                      <a:r>
                        <a:rPr lang="en-US" sz="1600" b="1" i="0" u="none" strike="noStrike" dirty="0">
                          <a:solidFill>
                            <a:srgbClr val="000000"/>
                          </a:solidFill>
                          <a:effectLst/>
                          <a:latin typeface="Arial" panose="020B0604020202020204" pitchFamily="34" charset="0"/>
                        </a:rPr>
                        <a:t>(budgeted)</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3767837"/>
                  </a:ext>
                </a:extLst>
              </a:tr>
              <a:tr h="287811">
                <a:tc>
                  <a:txBody>
                    <a:bodyPr/>
                    <a:lstStyle/>
                    <a:p>
                      <a:pPr algn="l" fontAlgn="ctr"/>
                      <a:r>
                        <a:rPr lang="en-US" sz="1600" b="0" i="0" u="none" strike="noStrike" dirty="0">
                          <a:solidFill>
                            <a:srgbClr val="000000"/>
                          </a:solidFill>
                          <a:effectLst/>
                          <a:latin typeface="Arial" panose="020B0604020202020204" pitchFamily="34" charset="0"/>
                        </a:rPr>
                        <a:t>Internal</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$4,442,960</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$1,988,391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($1,097,298)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$1,470,667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09858093"/>
                  </a:ext>
                </a:extLst>
              </a:tr>
              <a:tr h="287811">
                <a:tc>
                  <a:txBody>
                    <a:bodyPr/>
                    <a:lstStyle/>
                    <a:p>
                      <a:pPr algn="l" fontAlgn="ctr"/>
                      <a:r>
                        <a:rPr lang="en-US" sz="1600" b="0" i="0" u="none" strike="noStrike" dirty="0">
                          <a:solidFill>
                            <a:srgbClr val="000000"/>
                          </a:solidFill>
                          <a:effectLst/>
                          <a:latin typeface="Arial" panose="020B0604020202020204" pitchFamily="34" charset="0"/>
                        </a:rPr>
                        <a:t>Mandatory Transfers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(3,930,896)</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(3,483,219)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(3,285,882)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(3,376,171)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11077104"/>
                  </a:ext>
                </a:extLst>
              </a:tr>
              <a:tr h="287811">
                <a:tc>
                  <a:txBody>
                    <a:bodyPr/>
                    <a:lstStyle/>
                    <a:p>
                      <a:pPr algn="l" fontAlgn="ctr"/>
                      <a:r>
                        <a:rPr lang="en-US" sz="1600" b="0" i="0" u="none" strike="noStrike">
                          <a:solidFill>
                            <a:srgbClr val="000000"/>
                          </a:solidFill>
                          <a:effectLst/>
                          <a:latin typeface="Arial" panose="020B0604020202020204" pitchFamily="34" charset="0"/>
                        </a:rPr>
                        <a:t>NonMandatory Transfers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(6,885,979)</a:t>
                      </a:r>
                    </a:p>
                  </a:txBody>
                  <a:tcPr marL="7620" marR="7620" marT="7620"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(7,114,077)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(4,445,964)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(3,850,000)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4154535"/>
                  </a:ext>
                </a:extLst>
              </a:tr>
              <a:tr h="287811">
                <a:tc>
                  <a:txBody>
                    <a:bodyPr/>
                    <a:lstStyle/>
                    <a:p>
                      <a:pPr algn="l" fontAlgn="ctr"/>
                      <a:r>
                        <a:rPr lang="en-US" sz="1600" b="1" i="0" u="none" strike="noStrike">
                          <a:solidFill>
                            <a:srgbClr val="000000"/>
                          </a:solidFill>
                          <a:effectLst/>
                          <a:latin typeface="Arial" panose="020B0604020202020204" pitchFamily="34" charset="0"/>
                        </a:rPr>
                        <a:t>Total Transfers</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($6,373,915)</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($8,630,105)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($8,829,144)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($5,755,504)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01756874"/>
                  </a:ext>
                </a:extLst>
              </a:tr>
              <a:tr h="543264">
                <a:tc>
                  <a:txBody>
                    <a:bodyPr/>
                    <a:lstStyle/>
                    <a:p>
                      <a:pPr algn="l" fontAlgn="ctr"/>
                      <a:r>
                        <a:rPr lang="en-US" sz="2800" b="0" i="0" u="none" strike="noStrike">
                          <a:solidFill>
                            <a:srgbClr val="000000"/>
                          </a:solidFill>
                          <a:effectLst/>
                          <a:latin typeface="Calibri" panose="020F0502020204030204" pitchFamily="34" charset="0"/>
                        </a:rPr>
                        <a:t> </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800" b="0" i="0" u="none" strike="noStrike" dirty="0">
                          <a:solidFill>
                            <a:srgbClr val="000000"/>
                          </a:solidFill>
                          <a:effectLst/>
                          <a:latin typeface="Calibri" panose="020F0502020204030204" pitchFamily="34" charset="0"/>
                        </a:rPr>
                        <a:t> </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800" b="0" i="0" u="none" strike="noStrike" dirty="0">
                          <a:solidFill>
                            <a:srgbClr val="000000"/>
                          </a:solidFill>
                          <a:effectLst/>
                          <a:latin typeface="Calibri" panose="020F0502020204030204" pitchFamily="34" charset="0"/>
                        </a:rPr>
                        <a:t>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2800" b="0" i="0" u="none" strike="noStrike" dirty="0">
                        <a:solidFill>
                          <a:schemeClr val="tx1"/>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71148196"/>
                  </a:ext>
                </a:extLst>
              </a:tr>
              <a:tr h="497128">
                <a:tc>
                  <a:txBody>
                    <a:bodyPr/>
                    <a:lstStyle/>
                    <a:p>
                      <a:pPr algn="l" fontAlgn="ctr"/>
                      <a:r>
                        <a:rPr lang="en-US" sz="1600" b="1" i="0" u="none" strike="noStrike" dirty="0">
                          <a:solidFill>
                            <a:srgbClr val="000000"/>
                          </a:solidFill>
                          <a:effectLst/>
                          <a:latin typeface="Arial" panose="020B0604020202020204" pitchFamily="34" charset="0"/>
                        </a:rPr>
                        <a:t>Expenditures</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800" b="0" i="0" u="none" strike="noStrike" dirty="0">
                          <a:solidFill>
                            <a:srgbClr val="000000"/>
                          </a:solidFill>
                          <a:effectLst/>
                          <a:latin typeface="Calibri" panose="020F0502020204030204" pitchFamily="34" charset="0"/>
                        </a:rPr>
                        <a:t> </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800" b="0" i="0" u="none" strike="noStrike" dirty="0">
                          <a:solidFill>
                            <a:srgbClr val="000000"/>
                          </a:solidFill>
                          <a:effectLst/>
                          <a:latin typeface="Calibri" panose="020F0502020204030204" pitchFamily="34" charset="0"/>
                        </a:rPr>
                        <a:t>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2800" b="0" i="0" u="none" strike="noStrike" dirty="0">
                        <a:solidFill>
                          <a:schemeClr val="tx1"/>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41333799"/>
                  </a:ext>
                </a:extLst>
              </a:tr>
              <a:tr h="287811">
                <a:tc>
                  <a:txBody>
                    <a:bodyPr/>
                    <a:lstStyle/>
                    <a:p>
                      <a:pPr algn="l" fontAlgn="ctr"/>
                      <a:r>
                        <a:rPr lang="en-US" sz="1600" b="0" i="0" u="none" strike="noStrike" dirty="0">
                          <a:solidFill>
                            <a:srgbClr val="000000"/>
                          </a:solidFill>
                          <a:effectLst/>
                          <a:latin typeface="Arial" panose="020B0604020202020204" pitchFamily="34" charset="0"/>
                        </a:rPr>
                        <a:t>Salaries &amp; Wages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$80,232,396</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$75,195,068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$72,970,747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$80,441,613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97659946"/>
                  </a:ext>
                </a:extLst>
              </a:tr>
              <a:tr h="287811">
                <a:tc>
                  <a:txBody>
                    <a:bodyPr/>
                    <a:lstStyle/>
                    <a:p>
                      <a:pPr algn="l" fontAlgn="ctr"/>
                      <a:r>
                        <a:rPr lang="en-US" sz="1600" b="0" i="0" u="none" strike="noStrike" dirty="0">
                          <a:solidFill>
                            <a:srgbClr val="000000"/>
                          </a:solidFill>
                          <a:effectLst/>
                          <a:latin typeface="Arial" panose="020B0604020202020204" pitchFamily="34" charset="0"/>
                        </a:rPr>
                        <a:t>Benefit Expense</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25,029,887 </a:t>
                      </a:r>
                    </a:p>
                  </a:txBody>
                  <a:tcPr marL="7620" marR="7620" marT="7620"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24,209,899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23,542,539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27,358,459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8502229"/>
                  </a:ext>
                </a:extLst>
              </a:tr>
              <a:tr h="287811">
                <a:tc>
                  <a:txBody>
                    <a:bodyPr/>
                    <a:lstStyle/>
                    <a:p>
                      <a:pPr algn="l" fontAlgn="ctr"/>
                      <a:r>
                        <a:rPr lang="en-US" sz="1600" b="1" i="0" u="none" strike="noStrike">
                          <a:solidFill>
                            <a:srgbClr val="000000"/>
                          </a:solidFill>
                          <a:effectLst/>
                          <a:latin typeface="Arial" panose="020B0604020202020204" pitchFamily="34" charset="0"/>
                        </a:rPr>
                        <a:t>Compensation</a:t>
                      </a:r>
                    </a:p>
                  </a:txBody>
                  <a:tcPr marL="18288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$105,262,283</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$99,404,966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$96,513,286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$107,800,0030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1970566"/>
                  </a:ext>
                </a:extLst>
              </a:tr>
              <a:tr h="287811">
                <a:tc>
                  <a:txBody>
                    <a:bodyPr/>
                    <a:lstStyle/>
                    <a:p>
                      <a:pPr algn="l" fontAlgn="ctr"/>
                      <a:r>
                        <a:rPr lang="en-US" sz="1600" b="0" i="0" u="none" strike="noStrike" dirty="0">
                          <a:solidFill>
                            <a:srgbClr val="000000"/>
                          </a:solidFill>
                          <a:effectLst/>
                          <a:latin typeface="Arial" panose="020B0604020202020204" pitchFamily="34" charset="0"/>
                        </a:rPr>
                        <a:t>Other Expenses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33,203,896 </a:t>
                      </a:r>
                    </a:p>
                  </a:txBody>
                  <a:tcPr marL="7620" marR="7620" marT="7620"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32,471,617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35,350,345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39,0449,616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52148634"/>
                  </a:ext>
                </a:extLst>
              </a:tr>
              <a:tr h="287811">
                <a:tc>
                  <a:txBody>
                    <a:bodyPr/>
                    <a:lstStyle/>
                    <a:p>
                      <a:pPr algn="l" fontAlgn="ctr"/>
                      <a:r>
                        <a:rPr lang="en-US" sz="1600" b="1" i="0" u="none" strike="noStrike" dirty="0">
                          <a:solidFill>
                            <a:srgbClr val="000000"/>
                          </a:solidFill>
                          <a:effectLst/>
                          <a:latin typeface="Arial" panose="020B0604020202020204" pitchFamily="34" charset="0"/>
                        </a:rPr>
                        <a:t>Total Expenditures</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$138,466,179</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$131,876,584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$131,863,631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$146,849,689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16401513"/>
                  </a:ext>
                </a:extLst>
              </a:tr>
              <a:tr h="287811">
                <a:tc>
                  <a:txBody>
                    <a:bodyPr/>
                    <a:lstStyle/>
                    <a:p>
                      <a:pPr algn="l" fontAlgn="ctr"/>
                      <a:endParaRPr lang="en-US" sz="1600" b="1" i="0" u="none" strike="noStrike" dirty="0">
                        <a:solidFill>
                          <a:srgbClr val="000000"/>
                        </a:solidFill>
                        <a:effectLst/>
                        <a:latin typeface="Arial" panose="020B0604020202020204" pitchFamily="34" charset="0"/>
                      </a:endParaRP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600" b="0" i="0" u="none" strike="noStrike" dirty="0">
                        <a:solidFill>
                          <a:srgbClr val="000000"/>
                        </a:solidFill>
                        <a:effectLst/>
                        <a:latin typeface="Arial" panose="020B0604020202020204" pitchFamily="34" charset="0"/>
                      </a:endParaRPr>
                    </a:p>
                  </a:txBody>
                  <a:tcPr marL="7620" marR="7620" marT="7620"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600" b="0" i="0" u="none" strike="noStrike" dirty="0">
                        <a:solidFill>
                          <a:srgbClr val="000000"/>
                        </a:solidFill>
                        <a:effectLst/>
                        <a:latin typeface="Arial" panose="020B060402020202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600" b="0" i="0" u="none" strike="noStrike" dirty="0">
                        <a:solidFill>
                          <a:srgbClr val="000000"/>
                        </a:solidFill>
                        <a:effectLst/>
                        <a:latin typeface="Arial" panose="020B060402020202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600" b="0" i="0" u="none" strike="noStrike" dirty="0">
                        <a:solidFill>
                          <a:srgbClr val="000000"/>
                        </a:solidFill>
                        <a:effectLst/>
                        <a:latin typeface="Arial" panose="020B060402020202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0105055"/>
                  </a:ext>
                </a:extLst>
              </a:tr>
              <a:tr h="287811">
                <a:tc>
                  <a:txBody>
                    <a:bodyPr/>
                    <a:lstStyle/>
                    <a:p>
                      <a:pPr algn="l" fontAlgn="ctr"/>
                      <a:endParaRPr lang="en-US" sz="1600" b="1" i="0" u="none" strike="noStrike" dirty="0">
                        <a:solidFill>
                          <a:srgbClr val="000000"/>
                        </a:solidFill>
                        <a:effectLst/>
                        <a:latin typeface="Arial" panose="020B0604020202020204" pitchFamily="34" charset="0"/>
                      </a:endParaRP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600" b="0" i="0" u="none" strike="noStrike" dirty="0">
                        <a:solidFill>
                          <a:srgbClr val="000000"/>
                        </a:solidFill>
                        <a:effectLst/>
                        <a:latin typeface="Arial" panose="020B0604020202020204" pitchFamily="34" charset="0"/>
                      </a:endParaRPr>
                    </a:p>
                  </a:txBody>
                  <a:tcPr marL="7620" marR="7620" marT="7620"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600" b="0" i="0" u="none" strike="noStrike" dirty="0">
                        <a:solidFill>
                          <a:srgbClr val="000000"/>
                        </a:solidFill>
                        <a:effectLst/>
                        <a:latin typeface="Arial" panose="020B060402020202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Increase</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$14,986,058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22472894"/>
                  </a:ext>
                </a:extLst>
              </a:tr>
            </a:tbl>
          </a:graphicData>
        </a:graphic>
      </p:graphicFrame>
      <p:sp>
        <p:nvSpPr>
          <p:cNvPr id="2" name="Title 1"/>
          <p:cNvSpPr>
            <a:spLocks noGrp="1"/>
          </p:cNvSpPr>
          <p:nvPr>
            <p:ph type="title"/>
          </p:nvPr>
        </p:nvSpPr>
        <p:spPr>
          <a:xfrm>
            <a:off x="838200" y="76041"/>
            <a:ext cx="10515600" cy="1325563"/>
          </a:xfrm>
        </p:spPr>
        <p:txBody>
          <a:bodyPr/>
          <a:lstStyle/>
          <a:p>
            <a:pPr algn="ctr"/>
            <a:r>
              <a:rPr lang="en-US" dirty="0">
                <a:solidFill>
                  <a:srgbClr val="00B050"/>
                </a:solidFill>
                <a:latin typeface="Orgon Slab Medium" panose="02000603000000020004"/>
              </a:rPr>
              <a:t>General Revenue Budget: costs</a:t>
            </a:r>
          </a:p>
        </p:txBody>
      </p:sp>
      <p:sp>
        <p:nvSpPr>
          <p:cNvPr id="26" name="TextBox 25">
            <a:extLst>
              <a:ext uri="{FF2B5EF4-FFF2-40B4-BE49-F238E27FC236}">
                <a16:creationId xmlns:a16="http://schemas.microsoft.com/office/drawing/2014/main" id="{518F4643-89BC-4A2D-BA1B-DEC3183F550D}"/>
              </a:ext>
            </a:extLst>
          </p:cNvPr>
          <p:cNvSpPr txBox="1"/>
          <p:nvPr/>
        </p:nvSpPr>
        <p:spPr>
          <a:xfrm>
            <a:off x="8724815" y="4050172"/>
            <a:ext cx="2966076" cy="2031325"/>
          </a:xfrm>
          <a:prstGeom prst="rect">
            <a:avLst/>
          </a:prstGeom>
          <a:noFill/>
        </p:spPr>
        <p:txBody>
          <a:bodyPr wrap="square" rtlCol="0">
            <a:spAutoFit/>
          </a:bodyPr>
          <a:lstStyle/>
          <a:p>
            <a:r>
              <a:rPr lang="en-US" u="sng" dirty="0">
                <a:solidFill>
                  <a:srgbClr val="FF0000"/>
                </a:solidFill>
              </a:rPr>
              <a:t>Was 1.247 M increase:</a:t>
            </a:r>
          </a:p>
          <a:p>
            <a:r>
              <a:rPr lang="en-US" dirty="0">
                <a:solidFill>
                  <a:srgbClr val="FF0000"/>
                </a:solidFill>
              </a:rPr>
              <a:t>Maintenance 	+485k</a:t>
            </a:r>
          </a:p>
          <a:p>
            <a:r>
              <a:rPr lang="en-US" dirty="0">
                <a:solidFill>
                  <a:srgbClr val="FF0000"/>
                </a:solidFill>
              </a:rPr>
              <a:t>Utilities		+437k</a:t>
            </a:r>
          </a:p>
          <a:p>
            <a:r>
              <a:rPr lang="en-US" dirty="0">
                <a:solidFill>
                  <a:srgbClr val="FF0000"/>
                </a:solidFill>
              </a:rPr>
              <a:t>IT (from IT fee)	+  26.5k</a:t>
            </a:r>
          </a:p>
          <a:p>
            <a:r>
              <a:rPr lang="en-US" dirty="0">
                <a:solidFill>
                  <a:srgbClr val="FF0000"/>
                </a:solidFill>
              </a:rPr>
              <a:t>Insurance, etc.	+250k</a:t>
            </a:r>
          </a:p>
          <a:p>
            <a:r>
              <a:rPr lang="en-US" dirty="0">
                <a:solidFill>
                  <a:srgbClr val="FF0000"/>
                </a:solidFill>
              </a:rPr>
              <a:t>Summer session	+  48k</a:t>
            </a:r>
          </a:p>
          <a:p>
            <a:r>
              <a:rPr lang="en-US" dirty="0">
                <a:solidFill>
                  <a:srgbClr val="FF0000"/>
                </a:solidFill>
              </a:rPr>
              <a:t>Enroll. contingency	+200k</a:t>
            </a:r>
          </a:p>
        </p:txBody>
      </p:sp>
      <p:graphicFrame>
        <p:nvGraphicFramePr>
          <p:cNvPr id="4" name="Table 3">
            <a:extLst>
              <a:ext uri="{FF2B5EF4-FFF2-40B4-BE49-F238E27FC236}">
                <a16:creationId xmlns:a16="http://schemas.microsoft.com/office/drawing/2014/main" id="{36069E11-FA4D-401C-9A0A-A1078E530B20}"/>
              </a:ext>
            </a:extLst>
          </p:cNvPr>
          <p:cNvGraphicFramePr>
            <a:graphicFrameLocks noGrp="1"/>
          </p:cNvGraphicFramePr>
          <p:nvPr/>
        </p:nvGraphicFramePr>
        <p:xfrm>
          <a:off x="695778" y="1213536"/>
          <a:ext cx="7708710" cy="308492"/>
        </p:xfrm>
        <a:graphic>
          <a:graphicData uri="http://schemas.openxmlformats.org/drawingml/2006/table">
            <a:tbl>
              <a:tblPr/>
              <a:tblGrid>
                <a:gridCol w="2040125">
                  <a:extLst>
                    <a:ext uri="{9D8B030D-6E8A-4147-A177-3AD203B41FA5}">
                      <a16:colId xmlns:a16="http://schemas.microsoft.com/office/drawing/2014/main" val="1628168818"/>
                    </a:ext>
                  </a:extLst>
                </a:gridCol>
                <a:gridCol w="1274972">
                  <a:extLst>
                    <a:ext uri="{9D8B030D-6E8A-4147-A177-3AD203B41FA5}">
                      <a16:colId xmlns:a16="http://schemas.microsoft.com/office/drawing/2014/main" val="1341763912"/>
                    </a:ext>
                  </a:extLst>
                </a:gridCol>
                <a:gridCol w="1376015">
                  <a:extLst>
                    <a:ext uri="{9D8B030D-6E8A-4147-A177-3AD203B41FA5}">
                      <a16:colId xmlns:a16="http://schemas.microsoft.com/office/drawing/2014/main" val="271589979"/>
                    </a:ext>
                  </a:extLst>
                </a:gridCol>
                <a:gridCol w="1508799">
                  <a:extLst>
                    <a:ext uri="{9D8B030D-6E8A-4147-A177-3AD203B41FA5}">
                      <a16:colId xmlns:a16="http://schemas.microsoft.com/office/drawing/2014/main" val="2232154562"/>
                    </a:ext>
                  </a:extLst>
                </a:gridCol>
                <a:gridCol w="1508799">
                  <a:extLst>
                    <a:ext uri="{9D8B030D-6E8A-4147-A177-3AD203B41FA5}">
                      <a16:colId xmlns:a16="http://schemas.microsoft.com/office/drawing/2014/main" val="3972903147"/>
                    </a:ext>
                  </a:extLst>
                </a:gridCol>
              </a:tblGrid>
              <a:tr h="308492">
                <a:tc>
                  <a:txBody>
                    <a:bodyPr/>
                    <a:lstStyle/>
                    <a:p>
                      <a:pPr algn="l" fontAlgn="ctr"/>
                      <a:r>
                        <a:rPr lang="en-US" sz="1600" b="1" i="0" u="none" strike="noStrike" dirty="0">
                          <a:solidFill>
                            <a:srgbClr val="000000"/>
                          </a:solidFill>
                          <a:effectLst/>
                          <a:latin typeface="Arial" panose="020B0604020202020204" pitchFamily="34" charset="0"/>
                        </a:rPr>
                        <a:t>Total Revenues</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$145,785,270</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$140,239,544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$149,008,602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$152,636,941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09784192"/>
                  </a:ext>
                </a:extLst>
              </a:tr>
            </a:tbl>
          </a:graphicData>
        </a:graphic>
      </p:graphicFrame>
      <p:sp>
        <p:nvSpPr>
          <p:cNvPr id="11" name="TextBox 10">
            <a:extLst>
              <a:ext uri="{FF2B5EF4-FFF2-40B4-BE49-F238E27FC236}">
                <a16:creationId xmlns:a16="http://schemas.microsoft.com/office/drawing/2014/main" id="{CC9450DB-B277-2AD9-7E0F-BCB809F9BF16}"/>
              </a:ext>
            </a:extLst>
          </p:cNvPr>
          <p:cNvSpPr txBox="1"/>
          <p:nvPr/>
        </p:nvSpPr>
        <p:spPr>
          <a:xfrm>
            <a:off x="8555963" y="1189452"/>
            <a:ext cx="1780338" cy="338554"/>
          </a:xfrm>
          <a:prstGeom prst="rect">
            <a:avLst/>
          </a:prstGeom>
          <a:noFill/>
        </p:spPr>
        <p:txBody>
          <a:bodyPr wrap="square" rtlCol="0">
            <a:spAutoFit/>
          </a:bodyPr>
          <a:lstStyle/>
          <a:p>
            <a:r>
              <a:rPr lang="en-US" sz="1600" dirty="0">
                <a:solidFill>
                  <a:srgbClr val="FF0000"/>
                </a:solidFill>
                <a:latin typeface="Arial" panose="020B0604020202020204" pitchFamily="34" charset="0"/>
                <a:cs typeface="Arial" panose="020B0604020202020204" pitchFamily="34" charset="0"/>
              </a:rPr>
              <a:t>+$3.63 million</a:t>
            </a:r>
          </a:p>
        </p:txBody>
      </p:sp>
      <p:sp>
        <p:nvSpPr>
          <p:cNvPr id="7" name="Left Brace 6">
            <a:extLst>
              <a:ext uri="{FF2B5EF4-FFF2-40B4-BE49-F238E27FC236}">
                <a16:creationId xmlns:a16="http://schemas.microsoft.com/office/drawing/2014/main" id="{AD4A0F90-7C0A-6617-1804-40053C9E3457}"/>
              </a:ext>
            </a:extLst>
          </p:cNvPr>
          <p:cNvSpPr/>
          <p:nvPr/>
        </p:nvSpPr>
        <p:spPr>
          <a:xfrm>
            <a:off x="8546910" y="4090543"/>
            <a:ext cx="297996" cy="1908387"/>
          </a:xfrm>
          <a:prstGeom prst="leftBrace">
            <a:avLst>
              <a:gd name="adj1" fmla="val 8333"/>
              <a:gd name="adj2" fmla="val 64458"/>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5" name="TextBox 4">
            <a:extLst>
              <a:ext uri="{FF2B5EF4-FFF2-40B4-BE49-F238E27FC236}">
                <a16:creationId xmlns:a16="http://schemas.microsoft.com/office/drawing/2014/main" id="{B0B69341-43CA-0CE3-700F-A2CE72F3EDCD}"/>
              </a:ext>
            </a:extLst>
          </p:cNvPr>
          <p:cNvSpPr txBox="1"/>
          <p:nvPr/>
        </p:nvSpPr>
        <p:spPr>
          <a:xfrm>
            <a:off x="8695908" y="3013501"/>
            <a:ext cx="2173902" cy="830997"/>
          </a:xfrm>
          <a:prstGeom prst="rect">
            <a:avLst/>
          </a:prstGeom>
          <a:noFill/>
        </p:spPr>
        <p:txBody>
          <a:bodyPr wrap="square" rtlCol="0">
            <a:spAutoFit/>
          </a:bodyPr>
          <a:lstStyle/>
          <a:p>
            <a:r>
              <a:rPr lang="en-US" sz="1600" dirty="0">
                <a:solidFill>
                  <a:srgbClr val="FF0000"/>
                </a:solidFill>
                <a:latin typeface="Arial" panose="020B0604020202020204" pitchFamily="34" charset="0"/>
                <a:cs typeface="Arial" panose="020B0604020202020204" pitchFamily="34" charset="0"/>
              </a:rPr>
              <a:t>Open:</a:t>
            </a:r>
          </a:p>
          <a:p>
            <a:r>
              <a:rPr lang="en-US" sz="1600" dirty="0">
                <a:solidFill>
                  <a:srgbClr val="FF0000"/>
                </a:solidFill>
                <a:latin typeface="Arial" panose="020B0604020202020204" pitchFamily="34" charset="0"/>
                <a:cs typeface="Arial" panose="020B0604020202020204" pitchFamily="34" charset="0"/>
              </a:rPr>
              <a:t>31 Faculty</a:t>
            </a:r>
          </a:p>
          <a:p>
            <a:r>
              <a:rPr lang="en-US" sz="1600" dirty="0">
                <a:solidFill>
                  <a:srgbClr val="FF0000"/>
                </a:solidFill>
                <a:latin typeface="Arial" panose="020B0604020202020204" pitchFamily="34" charset="0"/>
                <a:cs typeface="Arial" panose="020B0604020202020204" pitchFamily="34" charset="0"/>
              </a:rPr>
              <a:t>90+ Staff</a:t>
            </a:r>
          </a:p>
        </p:txBody>
      </p:sp>
      <p:cxnSp>
        <p:nvCxnSpPr>
          <p:cNvPr id="8" name="Straight Arrow Connector 7">
            <a:extLst>
              <a:ext uri="{FF2B5EF4-FFF2-40B4-BE49-F238E27FC236}">
                <a16:creationId xmlns:a16="http://schemas.microsoft.com/office/drawing/2014/main" id="{BCC8305B-69F6-054E-7EB5-CF3091CFF510}"/>
              </a:ext>
            </a:extLst>
          </p:cNvPr>
          <p:cNvCxnSpPr>
            <a:stCxn id="5" idx="1"/>
          </p:cNvCxnSpPr>
          <p:nvPr/>
        </p:nvCxnSpPr>
        <p:spPr>
          <a:xfrm flipH="1">
            <a:off x="7985156" y="3429000"/>
            <a:ext cx="710752" cy="8804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563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7"/>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a:latin typeface="Arial"/>
                <a:ea typeface="Arial"/>
                <a:cs typeface="Arial"/>
                <a:sym typeface="Arial"/>
              </a:rPr>
              <a:t>VII. New Business </a:t>
            </a:r>
            <a:endParaRPr/>
          </a:p>
          <a:p>
            <a:pPr marL="857250" lvl="0" indent="-628650" algn="l" rtl="0">
              <a:lnSpc>
                <a:spcPct val="100000"/>
              </a:lnSpc>
              <a:spcBef>
                <a:spcPts val="720"/>
              </a:spcBef>
              <a:spcAft>
                <a:spcPts val="0"/>
              </a:spcAft>
              <a:buSzPts val="3600"/>
              <a:buNone/>
            </a:pPr>
            <a:r>
              <a:rPr lang="en" sz="3600"/>
              <a:t>	</a:t>
            </a:r>
            <a:r>
              <a:rPr lang="en" sz="3600">
                <a:solidFill>
                  <a:srgbClr val="003B49"/>
                </a:solidFill>
              </a:rPr>
              <a:t>A</a:t>
            </a:r>
            <a:r>
              <a:rPr lang="en" sz="3600">
                <a:solidFill>
                  <a:srgbClr val="003B49"/>
                </a:solidFill>
                <a:latin typeface="Arial"/>
                <a:ea typeface="Arial"/>
                <a:cs typeface="Arial"/>
                <a:sym typeface="Arial"/>
              </a:rPr>
              <a:t>.	Climate Survey Results</a:t>
            </a:r>
            <a:br>
              <a:rPr lang="en" sz="3600">
                <a:solidFill>
                  <a:srgbClr val="003B49"/>
                </a:solidFill>
                <a:latin typeface="Arial"/>
                <a:ea typeface="Arial"/>
                <a:cs typeface="Arial"/>
                <a:sym typeface="Arial"/>
              </a:rPr>
            </a:br>
            <a:r>
              <a:rPr lang="en" sz="3600">
                <a:solidFill>
                  <a:srgbClr val="003B49"/>
                </a:solidFill>
                <a:latin typeface="Arial"/>
                <a:ea typeface="Arial"/>
                <a:cs typeface="Arial"/>
                <a:sym typeface="Arial"/>
              </a:rPr>
              <a:t>		Dave Westenberg</a:t>
            </a:r>
            <a:endParaRPr sz="3600"/>
          </a:p>
          <a:p>
            <a:pPr marL="857250" lvl="0" indent="-628650" algn="l" rtl="0">
              <a:lnSpc>
                <a:spcPct val="100000"/>
              </a:lnSpc>
              <a:spcBef>
                <a:spcPts val="720"/>
              </a:spcBef>
              <a:spcAft>
                <a:spcPts val="0"/>
              </a:spcAft>
              <a:buClr>
                <a:srgbClr val="509E2F"/>
              </a:buClr>
              <a:buSzPts val="3600"/>
              <a:buNone/>
            </a:pPr>
            <a:endParaRPr sz="3600" b="1">
              <a:solidFill>
                <a:srgbClr val="003B49"/>
              </a:solidFill>
              <a:latin typeface="Arial"/>
              <a:ea typeface="Arial"/>
              <a:cs typeface="Arial"/>
              <a:sym typeface="Arial"/>
            </a:endParaRPr>
          </a:p>
          <a:p>
            <a:pPr marL="0" lvl="0" indent="0" algn="l" rtl="0">
              <a:lnSpc>
                <a:spcPct val="100000"/>
              </a:lnSpc>
              <a:spcBef>
                <a:spcPts val="720"/>
              </a:spcBef>
              <a:spcAft>
                <a:spcPts val="0"/>
              </a:spcAft>
              <a:buClr>
                <a:srgbClr val="509E2F"/>
              </a:buClr>
              <a:buSzPts val="3600"/>
              <a:buNone/>
            </a:pPr>
            <a:endParaRPr sz="3600" b="1">
              <a:solidFill>
                <a:srgbClr val="003B49"/>
              </a:solidFill>
            </a:endParaRPr>
          </a:p>
        </p:txBody>
      </p:sp>
      <p:sp>
        <p:nvSpPr>
          <p:cNvPr id="328" name="Google Shape;328;p47"/>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t>Agenda</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2"/>
        <p:cNvGrpSpPr/>
        <p:nvPr/>
      </p:nvGrpSpPr>
      <p:grpSpPr>
        <a:xfrm>
          <a:off x="0" y="0"/>
          <a:ext cx="0" cy="0"/>
          <a:chOff x="0" y="0"/>
          <a:chExt cx="0" cy="0"/>
        </a:xfrm>
      </p:grpSpPr>
      <p:sp>
        <p:nvSpPr>
          <p:cNvPr id="333" name="Google Shape;333;p13"/>
          <p:cNvSpPr txBox="1">
            <a:spLocks noGrp="1"/>
          </p:cNvSpPr>
          <p:nvPr>
            <p:ph type="title"/>
          </p:nvPr>
        </p:nvSpPr>
        <p:spPr>
          <a:xfrm>
            <a:off x="282222" y="613269"/>
            <a:ext cx="7078140" cy="105409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67"/>
              <a:buFont typeface="Arial"/>
              <a:buNone/>
            </a:pPr>
            <a:r>
              <a:rPr lang="en" sz="4267"/>
              <a:t>Faculty-Staff Climate Survey 2022 </a:t>
            </a:r>
            <a:endParaRPr/>
          </a:p>
        </p:txBody>
      </p:sp>
      <p:sp>
        <p:nvSpPr>
          <p:cNvPr id="334" name="Google Shape;334;p13"/>
          <p:cNvSpPr txBox="1">
            <a:spLocks noGrp="1"/>
          </p:cNvSpPr>
          <p:nvPr>
            <p:ph type="body" idx="1"/>
          </p:nvPr>
        </p:nvSpPr>
        <p:spPr>
          <a:xfrm>
            <a:off x="282222" y="1918375"/>
            <a:ext cx="7078140" cy="91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2667"/>
              <a:buNone/>
            </a:pPr>
            <a:r>
              <a:rPr lang="en" sz="2667"/>
              <a:t>Updated Findings &amp; Recommendations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4"/>
          <p:cNvSpPr txBox="1">
            <a:spLocks noGrp="1"/>
          </p:cNvSpPr>
          <p:nvPr>
            <p:ph type="body" idx="1"/>
          </p:nvPr>
        </p:nvSpPr>
        <p:spPr>
          <a:xfrm>
            <a:off x="879073" y="1431926"/>
            <a:ext cx="10940393" cy="4015497"/>
          </a:xfrm>
          <a:prstGeom prst="rect">
            <a:avLst/>
          </a:prstGeom>
          <a:noFill/>
          <a:ln>
            <a:noFill/>
          </a:ln>
        </p:spPr>
        <p:txBody>
          <a:bodyPr spcFirstLastPara="1" wrap="square" lIns="91425" tIns="45700" rIns="91425" bIns="45700" anchor="t" anchorCtr="0">
            <a:noAutofit/>
          </a:bodyPr>
          <a:lstStyle/>
          <a:p>
            <a:pPr marL="457189" lvl="0" indent="-457189" algn="l" rtl="0">
              <a:spcBef>
                <a:spcPts val="0"/>
              </a:spcBef>
              <a:spcAft>
                <a:spcPts val="0"/>
              </a:spcAft>
              <a:buClr>
                <a:srgbClr val="005F83"/>
              </a:buClr>
              <a:buSzPts val="2667"/>
              <a:buFont typeface="Merriweather Sans"/>
              <a:buChar char="&gt;"/>
            </a:pPr>
            <a:r>
              <a:rPr lang="en" sz="2667"/>
              <a:t>Support Action codes – Actions S&amp;T has taken to support employees, their work, and/or their careers</a:t>
            </a:r>
            <a:endParaRPr/>
          </a:p>
          <a:p>
            <a:pPr marL="990575" lvl="1" indent="-380990" algn="l" rtl="0">
              <a:spcBef>
                <a:spcPts val="480"/>
              </a:spcBef>
              <a:spcAft>
                <a:spcPts val="0"/>
              </a:spcAft>
              <a:buClr>
                <a:srgbClr val="005F83"/>
              </a:buClr>
              <a:buSzPts val="2400"/>
              <a:buChar char="–"/>
            </a:pPr>
            <a:r>
              <a:rPr lang="en" sz="2400"/>
              <a:t>“List 3-5 actions Missouri S&amp;T has taken to support you, your work, and your career.”</a:t>
            </a:r>
            <a:endParaRPr/>
          </a:p>
          <a:p>
            <a:pPr marL="990575" lvl="1" indent="-228590" algn="l" rtl="0">
              <a:spcBef>
                <a:spcPts val="480"/>
              </a:spcBef>
              <a:spcAft>
                <a:spcPts val="0"/>
              </a:spcAft>
              <a:buClr>
                <a:srgbClr val="005F83"/>
              </a:buClr>
              <a:buSzPts val="2400"/>
              <a:buNone/>
            </a:pPr>
            <a:endParaRPr sz="2400"/>
          </a:p>
          <a:p>
            <a:pPr marL="457189" lvl="0" indent="-457189" algn="l" rtl="0">
              <a:spcBef>
                <a:spcPts val="533"/>
              </a:spcBef>
              <a:spcAft>
                <a:spcPts val="0"/>
              </a:spcAft>
              <a:buClr>
                <a:srgbClr val="005F83"/>
              </a:buClr>
              <a:buSzPts val="2667"/>
              <a:buFont typeface="Merriweather Sans"/>
              <a:buChar char="&gt;"/>
            </a:pPr>
            <a:r>
              <a:rPr lang="en" sz="2667"/>
              <a:t>Action Needed codes– Actions employees wish S&amp;T would take (or would have taken) to support them, their work, and/or their careers</a:t>
            </a:r>
            <a:endParaRPr/>
          </a:p>
          <a:p>
            <a:pPr marL="990575" lvl="1" indent="-380990" algn="l" rtl="0">
              <a:spcBef>
                <a:spcPts val="480"/>
              </a:spcBef>
              <a:spcAft>
                <a:spcPts val="0"/>
              </a:spcAft>
              <a:buClr>
                <a:srgbClr val="005F83"/>
              </a:buClr>
              <a:buSzPts val="2400"/>
              <a:buChar char="–"/>
            </a:pPr>
            <a:r>
              <a:rPr lang="en" sz="2400"/>
              <a:t>“List 3-5 actions you wish Missouri S&amp;T would take to support you, your work, and your career.</a:t>
            </a:r>
            <a:endParaRPr/>
          </a:p>
          <a:p>
            <a:pPr marL="457189" lvl="0" indent="-287834" algn="l" rtl="0">
              <a:spcBef>
                <a:spcPts val="533"/>
              </a:spcBef>
              <a:spcAft>
                <a:spcPts val="0"/>
              </a:spcAft>
              <a:buClr>
                <a:srgbClr val="005F83"/>
              </a:buClr>
              <a:buSzPts val="2667"/>
              <a:buFont typeface="Merriweather Sans"/>
              <a:buNone/>
            </a:pPr>
            <a:endParaRPr sz="2667"/>
          </a:p>
        </p:txBody>
      </p:sp>
      <p:sp>
        <p:nvSpPr>
          <p:cNvPr id="340" name="Google Shape;340;p14"/>
          <p:cNvSpPr txBox="1">
            <a:spLocks noGrp="1"/>
          </p:cNvSpPr>
          <p:nvPr>
            <p:ph type="body" idx="2"/>
          </p:nvPr>
        </p:nvSpPr>
        <p:spPr>
          <a:xfrm>
            <a:off x="658610" y="-16933"/>
            <a:ext cx="11160857" cy="10667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7800"/>
              <a:buNone/>
            </a:pPr>
            <a:r>
              <a:rPr lang="en"/>
              <a:t>Open-Ended Data</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76"/>
          <p:cNvSpPr txBox="1">
            <a:spLocks noGrp="1"/>
          </p:cNvSpPr>
          <p:nvPr>
            <p:ph type="body" idx="1"/>
          </p:nvPr>
        </p:nvSpPr>
        <p:spPr>
          <a:xfrm>
            <a:off x="879073" y="1431926"/>
            <a:ext cx="10769275" cy="4269628"/>
          </a:xfrm>
          <a:prstGeom prst="rect">
            <a:avLst/>
          </a:prstGeom>
          <a:noFill/>
          <a:ln>
            <a:noFill/>
          </a:ln>
        </p:spPr>
        <p:txBody>
          <a:bodyPr spcFirstLastPara="1" wrap="square" lIns="91425" tIns="45700" rIns="91425" bIns="45700" anchor="t" anchorCtr="0">
            <a:noAutofit/>
          </a:bodyPr>
          <a:lstStyle/>
          <a:p>
            <a:pPr marL="457189" lvl="0" indent="-457189" algn="l" rtl="0">
              <a:spcBef>
                <a:spcPts val="0"/>
              </a:spcBef>
              <a:spcAft>
                <a:spcPts val="0"/>
              </a:spcAft>
              <a:buClr>
                <a:srgbClr val="005F83"/>
              </a:buClr>
              <a:buSzPts val="2667"/>
              <a:buFont typeface="Merriweather Sans"/>
              <a:buChar char="&gt;"/>
            </a:pPr>
            <a:r>
              <a:rPr lang="en" sz="2667" b="1"/>
              <a:t>842 total support</a:t>
            </a:r>
            <a:r>
              <a:rPr lang="en" sz="2667"/>
              <a:t> code responses, </a:t>
            </a:r>
            <a:r>
              <a:rPr lang="en" sz="2667" b="1"/>
              <a:t>1447 total action needed </a:t>
            </a:r>
            <a:r>
              <a:rPr lang="en" sz="2667"/>
              <a:t>code responses</a:t>
            </a:r>
            <a:endParaRPr/>
          </a:p>
          <a:p>
            <a:pPr marL="990575" lvl="1" indent="-380990" algn="l" rtl="0">
              <a:spcBef>
                <a:spcPts val="427"/>
              </a:spcBef>
              <a:spcAft>
                <a:spcPts val="0"/>
              </a:spcAft>
              <a:buClr>
                <a:srgbClr val="005F83"/>
              </a:buClr>
              <a:buSzPts val="2133"/>
              <a:buChar char="–"/>
            </a:pPr>
            <a:r>
              <a:rPr lang="en" sz="2133"/>
              <a:t>605 more action needed code responses than support code responses</a:t>
            </a:r>
            <a:endParaRPr/>
          </a:p>
          <a:p>
            <a:pPr marL="457189" lvl="0" indent="-457189" algn="l" rtl="0">
              <a:spcBef>
                <a:spcPts val="533"/>
              </a:spcBef>
              <a:spcAft>
                <a:spcPts val="0"/>
              </a:spcAft>
              <a:buClr>
                <a:srgbClr val="005F83"/>
              </a:buClr>
              <a:buSzPts val="2667"/>
              <a:buFont typeface="Merriweather Sans"/>
              <a:buChar char="&gt;"/>
            </a:pPr>
            <a:r>
              <a:rPr lang="en" sz="2667"/>
              <a:t>Of the 842 support code responses: </a:t>
            </a:r>
            <a:endParaRPr/>
          </a:p>
          <a:p>
            <a:pPr marL="990575" lvl="1" indent="-380990" algn="l" rtl="0">
              <a:spcBef>
                <a:spcPts val="480"/>
              </a:spcBef>
              <a:spcAft>
                <a:spcPts val="0"/>
              </a:spcAft>
              <a:buClr>
                <a:srgbClr val="005F83"/>
              </a:buClr>
              <a:buSzPts val="2400"/>
              <a:buChar char="–"/>
            </a:pPr>
            <a:r>
              <a:rPr lang="en" sz="2400"/>
              <a:t>71 were to specifically state “nothing has been done”</a:t>
            </a:r>
            <a:endParaRPr/>
          </a:p>
          <a:p>
            <a:pPr marL="990575" lvl="1" indent="-380990" algn="l" rtl="0">
              <a:spcBef>
                <a:spcPts val="480"/>
              </a:spcBef>
              <a:spcAft>
                <a:spcPts val="0"/>
              </a:spcAft>
              <a:buClr>
                <a:srgbClr val="005F83"/>
              </a:buClr>
              <a:buSzPts val="2400"/>
              <a:buChar char="–"/>
            </a:pPr>
            <a:r>
              <a:rPr lang="en" sz="2400"/>
              <a:t>Another 75 provided sarcastic or conditional (negative spin) comments along with the supportive action provided (e.g., “taken away resources”, “hasn’t fired me yet”, “10 years ago they gave me a 3% cost of living pay increase, that was my only raise in 14 years of teaching”)</a:t>
            </a:r>
            <a:endParaRPr/>
          </a:p>
          <a:p>
            <a:pPr marL="990575" lvl="1" indent="-380990" algn="l" rtl="0">
              <a:spcBef>
                <a:spcPts val="480"/>
              </a:spcBef>
              <a:spcAft>
                <a:spcPts val="0"/>
              </a:spcAft>
              <a:buClr>
                <a:srgbClr val="005F83"/>
              </a:buClr>
              <a:buSzPts val="2400"/>
              <a:buChar char="–"/>
            </a:pPr>
            <a:r>
              <a:rPr lang="en" sz="2400"/>
              <a:t>Leaving a total of </a:t>
            </a:r>
            <a:r>
              <a:rPr lang="en" sz="2400" b="1"/>
              <a:t>696 (82% of 842) responses indicating (pure) supportive action </a:t>
            </a:r>
            <a:r>
              <a:rPr lang="en" sz="2400"/>
              <a:t>codes </a:t>
            </a:r>
            <a:endParaRPr/>
          </a:p>
          <a:p>
            <a:pPr marL="457189" lvl="0" indent="-287834" algn="l" rtl="0">
              <a:spcBef>
                <a:spcPts val="533"/>
              </a:spcBef>
              <a:spcAft>
                <a:spcPts val="0"/>
              </a:spcAft>
              <a:buClr>
                <a:srgbClr val="005F83"/>
              </a:buClr>
              <a:buSzPts val="2667"/>
              <a:buFont typeface="Merriweather Sans"/>
              <a:buNone/>
            </a:pPr>
            <a:endParaRPr sz="2667"/>
          </a:p>
        </p:txBody>
      </p:sp>
      <p:sp>
        <p:nvSpPr>
          <p:cNvPr id="346" name="Google Shape;346;p76"/>
          <p:cNvSpPr txBox="1">
            <a:spLocks noGrp="1"/>
          </p:cNvSpPr>
          <p:nvPr>
            <p:ph type="body" idx="2"/>
          </p:nvPr>
        </p:nvSpPr>
        <p:spPr>
          <a:xfrm>
            <a:off x="658610" y="-16933"/>
            <a:ext cx="11160857" cy="10667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7800"/>
              <a:buNone/>
            </a:pPr>
            <a:r>
              <a:rPr lang="en"/>
              <a:t>Total Responses Summary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a:latin typeface="Arial"/>
                <a:ea typeface="Arial"/>
                <a:cs typeface="Arial"/>
                <a:sym typeface="Arial"/>
              </a:rPr>
              <a:t>III.	President’s Report</a:t>
            </a:r>
            <a:endParaRPr/>
          </a:p>
          <a:p>
            <a:pPr marL="0" lvl="0" indent="0" algn="l" rtl="0">
              <a:lnSpc>
                <a:spcPct val="100000"/>
              </a:lnSpc>
              <a:spcBef>
                <a:spcPts val="720"/>
              </a:spcBef>
              <a:spcAft>
                <a:spcPts val="0"/>
              </a:spcAft>
              <a:buClr>
                <a:srgbClr val="003B49"/>
              </a:buClr>
              <a:buSzPts val="3600"/>
              <a:buNone/>
            </a:pPr>
            <a:r>
              <a:rPr lang="en" sz="3600" b="1">
                <a:solidFill>
                  <a:srgbClr val="003B49"/>
                </a:solidFill>
                <a:latin typeface="Arial"/>
                <a:ea typeface="Arial"/>
                <a:cs typeface="Arial"/>
                <a:sym typeface="Arial"/>
              </a:rPr>
              <a:t>	</a:t>
            </a:r>
            <a:r>
              <a:rPr lang="en" sz="3600">
                <a:solidFill>
                  <a:srgbClr val="003B49"/>
                </a:solidFill>
                <a:latin typeface="Arial"/>
                <a:ea typeface="Arial"/>
                <a:cs typeface="Arial"/>
                <a:sym typeface="Arial"/>
              </a:rPr>
              <a:t>K. Sheppard</a:t>
            </a:r>
            <a:endParaRPr/>
          </a:p>
        </p:txBody>
      </p:sp>
      <p:sp>
        <p:nvSpPr>
          <p:cNvPr id="137" name="Google Shape;137;p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77"/>
          <p:cNvSpPr txBox="1">
            <a:spLocks noGrp="1"/>
          </p:cNvSpPr>
          <p:nvPr>
            <p:ph type="body" idx="4"/>
          </p:nvPr>
        </p:nvSpPr>
        <p:spPr>
          <a:xfrm>
            <a:off x="658610" y="-16933"/>
            <a:ext cx="11160857" cy="10667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7800"/>
              <a:buNone/>
            </a:pPr>
            <a:r>
              <a:rPr lang="en"/>
              <a:t>S&amp;T Support Actions</a:t>
            </a:r>
            <a:endParaRPr/>
          </a:p>
        </p:txBody>
      </p:sp>
      <p:graphicFrame>
        <p:nvGraphicFramePr>
          <p:cNvPr id="352" name="Google Shape;352;p77"/>
          <p:cNvGraphicFramePr/>
          <p:nvPr/>
        </p:nvGraphicFramePr>
        <p:xfrm>
          <a:off x="889895" y="1370357"/>
          <a:ext cx="5014384" cy="48309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3" name="Google Shape;353;p77"/>
          <p:cNvGraphicFramePr/>
          <p:nvPr/>
        </p:nvGraphicFramePr>
        <p:xfrm>
          <a:off x="6156715" y="1154162"/>
          <a:ext cx="5145391" cy="50471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78"/>
          <p:cNvSpPr txBox="1">
            <a:spLocks noGrp="1"/>
          </p:cNvSpPr>
          <p:nvPr>
            <p:ph type="body" idx="1"/>
          </p:nvPr>
        </p:nvSpPr>
        <p:spPr>
          <a:xfrm>
            <a:off x="694469" y="234078"/>
            <a:ext cx="11160857" cy="106679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2"/>
              </a:buClr>
              <a:buSzPts val="7200"/>
              <a:buNone/>
            </a:pPr>
            <a:r>
              <a:rPr lang="en" sz="7200"/>
              <a:t>S&amp;T Action Needed</a:t>
            </a:r>
            <a:endParaRPr/>
          </a:p>
        </p:txBody>
      </p:sp>
      <p:grpSp>
        <p:nvGrpSpPr>
          <p:cNvPr id="359" name="Google Shape;359;p78"/>
          <p:cNvGrpSpPr/>
          <p:nvPr/>
        </p:nvGrpSpPr>
        <p:grpSpPr>
          <a:xfrm>
            <a:off x="482951" y="1930705"/>
            <a:ext cx="11150393" cy="3656986"/>
            <a:chOff x="5231" y="880840"/>
            <a:chExt cx="11150393" cy="3656986"/>
          </a:xfrm>
        </p:grpSpPr>
        <p:sp>
          <p:nvSpPr>
            <p:cNvPr id="360" name="Google Shape;360;p78"/>
            <p:cNvSpPr/>
            <p:nvPr/>
          </p:nvSpPr>
          <p:spPr>
            <a:xfrm>
              <a:off x="5231" y="880840"/>
              <a:ext cx="2005466" cy="802186"/>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8"/>
            <p:cNvSpPr txBox="1"/>
            <p:nvPr/>
          </p:nvSpPr>
          <p:spPr>
            <a:xfrm>
              <a:off x="5231" y="880840"/>
              <a:ext cx="2005466" cy="802186"/>
            </a:xfrm>
            <a:prstGeom prst="rect">
              <a:avLst/>
            </a:prstGeom>
            <a:noFill/>
            <a:ln>
              <a:noFill/>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0" i="0" u="none" strike="noStrike" cap="none">
                  <a:solidFill>
                    <a:schemeClr val="lt2"/>
                  </a:solidFill>
                  <a:latin typeface="Arial"/>
                  <a:ea typeface="Arial"/>
                  <a:cs typeface="Arial"/>
                  <a:sym typeface="Arial"/>
                </a:rPr>
                <a:t>Concerns w/ pay/rewards/ benefits/promotions</a:t>
              </a:r>
              <a:endParaRPr/>
            </a:p>
          </p:txBody>
        </p:sp>
        <p:sp>
          <p:nvSpPr>
            <p:cNvPr id="362" name="Google Shape;362;p78"/>
            <p:cNvSpPr/>
            <p:nvPr/>
          </p:nvSpPr>
          <p:spPr>
            <a:xfrm>
              <a:off x="5231" y="1683026"/>
              <a:ext cx="2005466" cy="2854800"/>
            </a:xfrm>
            <a:prstGeom prst="rect">
              <a:avLst/>
            </a:prstGeom>
            <a:solidFill>
              <a:srgbClr val="CACDCE">
                <a:alpha val="89803"/>
              </a:srgbClr>
            </a:solidFill>
            <a:ln w="25400" cap="flat" cmpd="sng">
              <a:solidFill>
                <a:srgbClr val="CACD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8"/>
            <p:cNvSpPr txBox="1"/>
            <p:nvPr/>
          </p:nvSpPr>
          <p:spPr>
            <a:xfrm>
              <a:off x="5231" y="1683026"/>
              <a:ext cx="2005466" cy="2854800"/>
            </a:xfrm>
            <a:prstGeom prst="rect">
              <a:avLst/>
            </a:prstGeom>
            <a:noFill/>
            <a:ln>
              <a:noFill/>
            </a:ln>
          </p:spPr>
          <p:txBody>
            <a:bodyPr spcFirstLastPara="1" wrap="square" lIns="58650" tIns="58650" rIns="78225" bIns="88000" anchor="t" anchorCtr="0">
              <a:noAutofit/>
            </a:bodyPr>
            <a:lstStyle/>
            <a:p>
              <a:pPr marL="57150" marR="0" lvl="1" indent="-66675" algn="l" rtl="0">
                <a:lnSpc>
                  <a:spcPct val="90000"/>
                </a:lnSpc>
                <a:spcBef>
                  <a:spcPts val="0"/>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Better pay/rewards (255)</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Better pay/reward procedures (56)</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Better benefits (55)</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Promotion opportunities (30)</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1" u="none" strike="noStrike" cap="none">
                  <a:solidFill>
                    <a:srgbClr val="000000"/>
                  </a:solidFill>
                  <a:latin typeface="Arial"/>
                  <a:ea typeface="Arial"/>
                  <a:cs typeface="Arial"/>
                  <a:sym typeface="Arial"/>
                </a:rPr>
                <a:t>Total N = 396</a:t>
              </a:r>
              <a:endParaRPr/>
            </a:p>
          </p:txBody>
        </p:sp>
        <p:sp>
          <p:nvSpPr>
            <p:cNvPr id="364" name="Google Shape;364;p78"/>
            <p:cNvSpPr/>
            <p:nvPr/>
          </p:nvSpPr>
          <p:spPr>
            <a:xfrm>
              <a:off x="2291463" y="880840"/>
              <a:ext cx="2005466" cy="802186"/>
            </a:xfrm>
            <a:prstGeom prst="rect">
              <a:avLst/>
            </a:prstGeom>
            <a:solidFill>
              <a:srgbClr val="FCD924"/>
            </a:solidFill>
            <a:ln w="25400" cap="flat" cmpd="sng">
              <a:solidFill>
                <a:srgbClr val="FCD9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8"/>
            <p:cNvSpPr txBox="1"/>
            <p:nvPr/>
          </p:nvSpPr>
          <p:spPr>
            <a:xfrm>
              <a:off x="2291463" y="880840"/>
              <a:ext cx="2005466" cy="802186"/>
            </a:xfrm>
            <a:prstGeom prst="rect">
              <a:avLst/>
            </a:prstGeom>
            <a:noFill/>
            <a:ln>
              <a:noFill/>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Concerns w/ leadership/campus direction</a:t>
              </a:r>
              <a:endParaRPr/>
            </a:p>
          </p:txBody>
        </p:sp>
        <p:sp>
          <p:nvSpPr>
            <p:cNvPr id="366" name="Google Shape;366;p78"/>
            <p:cNvSpPr/>
            <p:nvPr/>
          </p:nvSpPr>
          <p:spPr>
            <a:xfrm>
              <a:off x="2291463" y="1683026"/>
              <a:ext cx="2005466" cy="2854800"/>
            </a:xfrm>
            <a:prstGeom prst="rect">
              <a:avLst/>
            </a:prstGeom>
            <a:solidFill>
              <a:srgbClr val="FEF1CB">
                <a:alpha val="89803"/>
              </a:srgbClr>
            </a:solidFill>
            <a:ln w="25400" cap="flat" cmpd="sng">
              <a:solidFill>
                <a:srgbClr val="FEF1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8"/>
            <p:cNvSpPr txBox="1"/>
            <p:nvPr/>
          </p:nvSpPr>
          <p:spPr>
            <a:xfrm>
              <a:off x="2291463" y="1683026"/>
              <a:ext cx="2005466" cy="2854800"/>
            </a:xfrm>
            <a:prstGeom prst="rect">
              <a:avLst/>
            </a:prstGeom>
            <a:noFill/>
            <a:ln>
              <a:noFill/>
            </a:ln>
          </p:spPr>
          <p:txBody>
            <a:bodyPr spcFirstLastPara="1" wrap="square" lIns="58650" tIns="58650" rIns="78225" bIns="88000" anchor="t" anchorCtr="0">
              <a:noAutofit/>
            </a:bodyPr>
            <a:lstStyle/>
            <a:p>
              <a:pPr marL="57150" marR="0" lvl="1" indent="-66675" algn="l" rtl="0">
                <a:lnSpc>
                  <a:spcPct val="90000"/>
                </a:lnSpc>
                <a:spcBef>
                  <a:spcPts val="0"/>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Communication w/ upper leadership (83)</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Addressing negative campus climate (66)</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Improve strategy (49)</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Change/hire new leadership (41)</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Better training for leaders (19)</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1" u="none" strike="noStrike" cap="none">
                  <a:solidFill>
                    <a:srgbClr val="000000"/>
                  </a:solidFill>
                  <a:latin typeface="Arial"/>
                  <a:ea typeface="Arial"/>
                  <a:cs typeface="Arial"/>
                  <a:sym typeface="Arial"/>
                </a:rPr>
                <a:t>Total N = 258</a:t>
              </a:r>
              <a:endParaRPr/>
            </a:p>
          </p:txBody>
        </p:sp>
        <p:sp>
          <p:nvSpPr>
            <p:cNvPr id="368" name="Google Shape;368;p78"/>
            <p:cNvSpPr/>
            <p:nvPr/>
          </p:nvSpPr>
          <p:spPr>
            <a:xfrm>
              <a:off x="4577695" y="880840"/>
              <a:ext cx="2005466" cy="802186"/>
            </a:xfrm>
            <a:prstGeom prst="rect">
              <a:avLst/>
            </a:prstGeom>
            <a:solidFill>
              <a:srgbClr val="E87522"/>
            </a:solidFill>
            <a:ln w="25400" cap="flat" cmpd="sng">
              <a:solidFill>
                <a:srgbClr val="E875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8"/>
            <p:cNvSpPr txBox="1"/>
            <p:nvPr/>
          </p:nvSpPr>
          <p:spPr>
            <a:xfrm>
              <a:off x="4577695" y="880840"/>
              <a:ext cx="2005466" cy="802186"/>
            </a:xfrm>
            <a:prstGeom prst="rect">
              <a:avLst/>
            </a:prstGeom>
            <a:noFill/>
            <a:ln>
              <a:noFill/>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Concerns w/ work structures </a:t>
              </a:r>
              <a:endParaRPr/>
            </a:p>
          </p:txBody>
        </p:sp>
        <p:sp>
          <p:nvSpPr>
            <p:cNvPr id="370" name="Google Shape;370;p78"/>
            <p:cNvSpPr/>
            <p:nvPr/>
          </p:nvSpPr>
          <p:spPr>
            <a:xfrm>
              <a:off x="4577695" y="1683026"/>
              <a:ext cx="2005466" cy="2854800"/>
            </a:xfrm>
            <a:prstGeom prst="rect">
              <a:avLst/>
            </a:prstGeom>
            <a:solidFill>
              <a:srgbClr val="F6D5CB">
                <a:alpha val="89803"/>
              </a:srgbClr>
            </a:solidFill>
            <a:ln w="25400" cap="flat" cmpd="sng">
              <a:solidFill>
                <a:srgbClr val="F6D5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8"/>
            <p:cNvSpPr txBox="1"/>
            <p:nvPr/>
          </p:nvSpPr>
          <p:spPr>
            <a:xfrm>
              <a:off x="4577695" y="1683026"/>
              <a:ext cx="2005466" cy="2854800"/>
            </a:xfrm>
            <a:prstGeom prst="rect">
              <a:avLst/>
            </a:prstGeom>
            <a:noFill/>
            <a:ln>
              <a:noFill/>
            </a:ln>
          </p:spPr>
          <p:txBody>
            <a:bodyPr spcFirstLastPara="1" wrap="square" lIns="58650" tIns="58650" rIns="78225" bIns="88000" anchor="t" anchorCtr="0">
              <a:noAutofit/>
            </a:bodyPr>
            <a:lstStyle/>
            <a:p>
              <a:pPr marL="57150" marR="0" lvl="1" indent="-66675" algn="l" rtl="0">
                <a:lnSpc>
                  <a:spcPct val="90000"/>
                </a:lnSpc>
                <a:spcBef>
                  <a:spcPts val="0"/>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Improve workload (53)</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Reduce red-tape/bureaucratic procedures (45)</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Allow more remote/flexible work (29)</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Role clarity (22)</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1" u="none" strike="noStrike" cap="none">
                  <a:solidFill>
                    <a:srgbClr val="000000"/>
                  </a:solidFill>
                  <a:latin typeface="Arial"/>
                  <a:ea typeface="Arial"/>
                  <a:cs typeface="Arial"/>
                  <a:sym typeface="Arial"/>
                </a:rPr>
                <a:t>Total N = 181</a:t>
              </a:r>
              <a:endParaRPr/>
            </a:p>
          </p:txBody>
        </p:sp>
        <p:sp>
          <p:nvSpPr>
            <p:cNvPr id="372" name="Google Shape;372;p78"/>
            <p:cNvSpPr/>
            <p:nvPr/>
          </p:nvSpPr>
          <p:spPr>
            <a:xfrm>
              <a:off x="6863927" y="880840"/>
              <a:ext cx="2005466" cy="802186"/>
            </a:xfrm>
            <a:prstGeom prst="rect">
              <a:avLst/>
            </a:prstGeom>
            <a:solidFill>
              <a:srgbClr val="2ACBD3"/>
            </a:solidFill>
            <a:ln w="25400" cap="flat" cmpd="sng">
              <a:solidFill>
                <a:srgbClr val="2ACB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8"/>
            <p:cNvSpPr txBox="1"/>
            <p:nvPr/>
          </p:nvSpPr>
          <p:spPr>
            <a:xfrm>
              <a:off x="6863927" y="880840"/>
              <a:ext cx="2005466" cy="802186"/>
            </a:xfrm>
            <a:prstGeom prst="rect">
              <a:avLst/>
            </a:prstGeom>
            <a:noFill/>
            <a:ln>
              <a:noFill/>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0" i="0" u="none" strike="noStrike" cap="none">
                  <a:solidFill>
                    <a:srgbClr val="003B49"/>
                  </a:solidFill>
                  <a:latin typeface="Arial"/>
                  <a:ea typeface="Arial"/>
                  <a:cs typeface="Arial"/>
                  <a:sym typeface="Arial"/>
                </a:rPr>
                <a:t>Concerns w/ resources</a:t>
              </a:r>
              <a:endParaRPr/>
            </a:p>
          </p:txBody>
        </p:sp>
        <p:sp>
          <p:nvSpPr>
            <p:cNvPr id="374" name="Google Shape;374;p78"/>
            <p:cNvSpPr/>
            <p:nvPr/>
          </p:nvSpPr>
          <p:spPr>
            <a:xfrm>
              <a:off x="6863927" y="1683026"/>
              <a:ext cx="2005466" cy="2854800"/>
            </a:xfrm>
            <a:prstGeom prst="rect">
              <a:avLst/>
            </a:prstGeom>
            <a:solidFill>
              <a:srgbClr val="CBECEF">
                <a:alpha val="89803"/>
              </a:srgbClr>
            </a:solidFill>
            <a:ln w="25400" cap="flat" cmpd="sng">
              <a:solidFill>
                <a:srgbClr val="CBECE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8"/>
            <p:cNvSpPr txBox="1"/>
            <p:nvPr/>
          </p:nvSpPr>
          <p:spPr>
            <a:xfrm>
              <a:off x="6863927" y="1683026"/>
              <a:ext cx="2005466" cy="2854800"/>
            </a:xfrm>
            <a:prstGeom prst="rect">
              <a:avLst/>
            </a:prstGeom>
            <a:noFill/>
            <a:ln>
              <a:noFill/>
            </a:ln>
          </p:spPr>
          <p:txBody>
            <a:bodyPr spcFirstLastPara="1" wrap="square" lIns="58650" tIns="58650" rIns="78225" bIns="88000" anchor="t" anchorCtr="0">
              <a:noAutofit/>
            </a:bodyPr>
            <a:lstStyle/>
            <a:p>
              <a:pPr marL="57150" marR="0" lvl="1" indent="-66675" algn="l" rtl="0">
                <a:lnSpc>
                  <a:spcPct val="90000"/>
                </a:lnSpc>
                <a:spcBef>
                  <a:spcPts val="0"/>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Hire more staff (67)</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Better equipment/technology (28)</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Better physical space (22)</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Better resources (21)</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Budget transparency (20)</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Student support (18)</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Hire more faculty (12)</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1" u="none" strike="noStrike" cap="none">
                  <a:solidFill>
                    <a:srgbClr val="000000"/>
                  </a:solidFill>
                  <a:latin typeface="Arial"/>
                  <a:ea typeface="Arial"/>
                  <a:cs typeface="Arial"/>
                  <a:sym typeface="Arial"/>
                </a:rPr>
                <a:t>Total N = 188</a:t>
              </a:r>
              <a:endParaRPr/>
            </a:p>
          </p:txBody>
        </p:sp>
        <p:sp>
          <p:nvSpPr>
            <p:cNvPr id="376" name="Google Shape;376;p78"/>
            <p:cNvSpPr/>
            <p:nvPr/>
          </p:nvSpPr>
          <p:spPr>
            <a:xfrm>
              <a:off x="9150158" y="880840"/>
              <a:ext cx="2005466" cy="802186"/>
            </a:xfrm>
            <a:prstGeom prst="rect">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8"/>
            <p:cNvSpPr txBox="1"/>
            <p:nvPr/>
          </p:nvSpPr>
          <p:spPr>
            <a:xfrm>
              <a:off x="9150158" y="880840"/>
              <a:ext cx="2005466" cy="802186"/>
            </a:xfrm>
            <a:prstGeom prst="rect">
              <a:avLst/>
            </a:prstGeom>
            <a:noFill/>
            <a:ln>
              <a:noFill/>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0" i="0" u="none" strike="noStrike" cap="none">
                  <a:solidFill>
                    <a:schemeClr val="lt2"/>
                  </a:solidFill>
                  <a:latin typeface="Arial"/>
                  <a:ea typeface="Arial"/>
                  <a:cs typeface="Arial"/>
                  <a:sym typeface="Arial"/>
                </a:rPr>
                <a:t>Concerns w/ employee investment</a:t>
              </a:r>
              <a:endParaRPr/>
            </a:p>
          </p:txBody>
        </p:sp>
        <p:sp>
          <p:nvSpPr>
            <p:cNvPr id="378" name="Google Shape;378;p78"/>
            <p:cNvSpPr/>
            <p:nvPr/>
          </p:nvSpPr>
          <p:spPr>
            <a:xfrm>
              <a:off x="9150158" y="1683026"/>
              <a:ext cx="2005466" cy="2854800"/>
            </a:xfrm>
            <a:prstGeom prst="rect">
              <a:avLst/>
            </a:prstGeom>
            <a:solidFill>
              <a:srgbClr val="CAD1D8">
                <a:alpha val="89803"/>
              </a:srgbClr>
            </a:solidFill>
            <a:ln w="25400" cap="flat" cmpd="sng">
              <a:solidFill>
                <a:srgbClr val="CAD1D8">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8"/>
            <p:cNvSpPr txBox="1"/>
            <p:nvPr/>
          </p:nvSpPr>
          <p:spPr>
            <a:xfrm>
              <a:off x="9150158" y="1683026"/>
              <a:ext cx="2005466" cy="2854800"/>
            </a:xfrm>
            <a:prstGeom prst="rect">
              <a:avLst/>
            </a:prstGeom>
            <a:noFill/>
            <a:ln>
              <a:noFill/>
            </a:ln>
          </p:spPr>
          <p:txBody>
            <a:bodyPr spcFirstLastPara="1" wrap="square" lIns="58650" tIns="58650" rIns="78225" bIns="88000" anchor="t" anchorCtr="0">
              <a:noAutofit/>
            </a:bodyPr>
            <a:lstStyle/>
            <a:p>
              <a:pPr marL="57150" marR="0" lvl="1" indent="-66675" algn="l" rtl="0">
                <a:lnSpc>
                  <a:spcPct val="90000"/>
                </a:lnSpc>
                <a:spcBef>
                  <a:spcPts val="0"/>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Better recognition (82)</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Better research/career investment (61)</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Improve equity (61)</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Training &amp; development (51)</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Trust frontline (43)</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More support (41)</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Improve respect for staff (37)</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Care for employee well-being/mental health (25)</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Improve collaboration (17)</a:t>
              </a:r>
              <a:endParaRPr/>
            </a:p>
            <a:p>
              <a:pPr marL="57150" marR="0" lvl="1" indent="-66675" algn="l" rtl="0">
                <a:lnSpc>
                  <a:spcPct val="90000"/>
                </a:lnSpc>
                <a:spcBef>
                  <a:spcPts val="158"/>
                </a:spcBef>
                <a:spcAft>
                  <a:spcPts val="0"/>
                </a:spcAft>
                <a:buClr>
                  <a:srgbClr val="000000"/>
                </a:buClr>
                <a:buSzPts val="1050"/>
                <a:buFont typeface="Arial"/>
                <a:buChar char="•"/>
              </a:pPr>
              <a:r>
                <a:rPr lang="en" sz="1050" b="0" i="1" u="none" strike="noStrike" cap="none">
                  <a:solidFill>
                    <a:srgbClr val="000000"/>
                  </a:solidFill>
                  <a:latin typeface="Arial"/>
                  <a:ea typeface="Arial"/>
                  <a:cs typeface="Arial"/>
                  <a:sym typeface="Arial"/>
                </a:rPr>
                <a:t>Total N = 399</a:t>
              </a:r>
              <a:endParaRPr/>
            </a:p>
          </p:txBody>
        </p:sp>
      </p:grpSp>
      <p:sp>
        <p:nvSpPr>
          <p:cNvPr id="380" name="Google Shape;380;p78"/>
          <p:cNvSpPr txBox="1"/>
          <p:nvPr/>
        </p:nvSpPr>
        <p:spPr>
          <a:xfrm>
            <a:off x="1207247" y="6311154"/>
            <a:ext cx="857025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509E2F"/>
                </a:solidFill>
                <a:latin typeface="Calibri"/>
                <a:ea typeface="Calibri"/>
                <a:cs typeface="Calibri"/>
                <a:sym typeface="Calibri"/>
              </a:rPr>
              <a:t>*25 responses did not clearly align with any category or concept</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9"/>
          <p:cNvSpPr txBox="1">
            <a:spLocks noGrp="1"/>
          </p:cNvSpPr>
          <p:nvPr>
            <p:ph type="body" idx="1"/>
          </p:nvPr>
        </p:nvSpPr>
        <p:spPr>
          <a:xfrm>
            <a:off x="658610" y="-16933"/>
            <a:ext cx="11160857" cy="10667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7800"/>
              <a:buNone/>
            </a:pPr>
            <a:r>
              <a:rPr lang="en"/>
              <a:t>S&amp;T Action Needed</a:t>
            </a:r>
            <a:endParaRPr/>
          </a:p>
        </p:txBody>
      </p:sp>
      <p:graphicFrame>
        <p:nvGraphicFramePr>
          <p:cNvPr id="386" name="Google Shape;386;p19"/>
          <p:cNvGraphicFramePr/>
          <p:nvPr/>
        </p:nvGraphicFramePr>
        <p:xfrm>
          <a:off x="2253167" y="1162549"/>
          <a:ext cx="7971740" cy="50410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0"/>
          <p:cNvSpPr txBox="1">
            <a:spLocks noGrp="1"/>
          </p:cNvSpPr>
          <p:nvPr>
            <p:ph type="title"/>
          </p:nvPr>
        </p:nvSpPr>
        <p:spPr>
          <a:xfrm>
            <a:off x="282222" y="613269"/>
            <a:ext cx="7078140" cy="105409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6400"/>
              <a:buFont typeface="Arial"/>
              <a:buNone/>
            </a:pPr>
            <a:r>
              <a:rPr lang="en" sz="6400"/>
              <a:t>Evidence-Based Recommendations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1"/>
          <p:cNvSpPr txBox="1">
            <a:spLocks noGrp="1"/>
          </p:cNvSpPr>
          <p:nvPr>
            <p:ph type="body" idx="1"/>
          </p:nvPr>
        </p:nvSpPr>
        <p:spPr>
          <a:xfrm>
            <a:off x="879073" y="1431926"/>
            <a:ext cx="10769275" cy="4015497"/>
          </a:xfrm>
          <a:prstGeom prst="rect">
            <a:avLst/>
          </a:prstGeom>
          <a:noFill/>
          <a:ln>
            <a:noFill/>
          </a:ln>
        </p:spPr>
        <p:txBody>
          <a:bodyPr spcFirstLastPara="1" wrap="square" lIns="91425" tIns="45700" rIns="91425" bIns="45700" anchor="t" anchorCtr="0">
            <a:noAutofit/>
          </a:bodyPr>
          <a:lstStyle/>
          <a:p>
            <a:pPr marL="457189" lvl="0" indent="-457189" algn="l" rtl="0">
              <a:spcBef>
                <a:spcPts val="0"/>
              </a:spcBef>
              <a:spcAft>
                <a:spcPts val="0"/>
              </a:spcAft>
              <a:buClr>
                <a:srgbClr val="005F83"/>
              </a:buClr>
              <a:buSzPts val="3200"/>
              <a:buFont typeface="Merriweather Sans"/>
              <a:buChar char="&gt;"/>
            </a:pPr>
            <a:r>
              <a:rPr lang="en"/>
              <a:t>Initial action taken</a:t>
            </a:r>
            <a:endParaRPr/>
          </a:p>
          <a:p>
            <a:pPr marL="990575" lvl="1" indent="-380990" algn="l" rtl="0">
              <a:spcBef>
                <a:spcPts val="520"/>
              </a:spcBef>
              <a:spcAft>
                <a:spcPts val="0"/>
              </a:spcAft>
              <a:buClr>
                <a:srgbClr val="005F83"/>
              </a:buClr>
              <a:buSzPts val="2600"/>
              <a:buChar char="–"/>
            </a:pPr>
            <a:r>
              <a:rPr lang="en"/>
              <a:t>Summer 2022 staff market raises</a:t>
            </a:r>
            <a:endParaRPr/>
          </a:p>
          <a:p>
            <a:pPr marL="990575" lvl="1" indent="-380990" algn="l" rtl="0">
              <a:spcBef>
                <a:spcPts val="520"/>
              </a:spcBef>
              <a:spcAft>
                <a:spcPts val="0"/>
              </a:spcAft>
              <a:buClr>
                <a:srgbClr val="005F83"/>
              </a:buClr>
              <a:buSzPts val="2600"/>
              <a:buChar char="–"/>
            </a:pPr>
            <a:r>
              <a:rPr lang="en"/>
              <a:t>Summer 2022 staff &amp; faculty merit raises </a:t>
            </a:r>
            <a:endParaRPr/>
          </a:p>
          <a:p>
            <a:pPr marL="990575" lvl="1" indent="-380990" algn="l" rtl="0">
              <a:spcBef>
                <a:spcPts val="520"/>
              </a:spcBef>
              <a:spcAft>
                <a:spcPts val="0"/>
              </a:spcAft>
              <a:buClr>
                <a:srgbClr val="005F83"/>
              </a:buClr>
              <a:buSzPts val="2600"/>
              <a:buChar char="–"/>
            </a:pPr>
            <a:r>
              <a:rPr lang="en"/>
              <a:t>Leadership training courses </a:t>
            </a:r>
            <a:endParaRPr/>
          </a:p>
          <a:p>
            <a:pPr marL="457189" lvl="0" indent="-457189" algn="l" rtl="0">
              <a:spcBef>
                <a:spcPts val="640"/>
              </a:spcBef>
              <a:spcAft>
                <a:spcPts val="0"/>
              </a:spcAft>
              <a:buClr>
                <a:srgbClr val="005F83"/>
              </a:buClr>
              <a:buSzPts val="3200"/>
              <a:buFont typeface="Merriweather Sans"/>
              <a:buChar char="&gt;"/>
            </a:pPr>
            <a:r>
              <a:rPr lang="en"/>
              <a:t>Other opportunities </a:t>
            </a:r>
            <a:endParaRPr/>
          </a:p>
          <a:p>
            <a:pPr marL="990575" lvl="1" indent="-380990" algn="l" rtl="0">
              <a:spcBef>
                <a:spcPts val="520"/>
              </a:spcBef>
              <a:spcAft>
                <a:spcPts val="0"/>
              </a:spcAft>
              <a:buClr>
                <a:srgbClr val="005F83"/>
              </a:buClr>
              <a:buSzPts val="2600"/>
              <a:buChar char="–"/>
            </a:pPr>
            <a:r>
              <a:rPr lang="en"/>
              <a:t>Communication w/ upper leadership</a:t>
            </a:r>
            <a:endParaRPr/>
          </a:p>
          <a:p>
            <a:pPr marL="990575" lvl="1" indent="-380990" algn="l" rtl="0">
              <a:spcBef>
                <a:spcPts val="520"/>
              </a:spcBef>
              <a:spcAft>
                <a:spcPts val="0"/>
              </a:spcAft>
              <a:buClr>
                <a:srgbClr val="005F83"/>
              </a:buClr>
              <a:buSzPts val="2600"/>
              <a:buChar char="–"/>
            </a:pPr>
            <a:r>
              <a:rPr lang="en"/>
              <a:t>Reducing red-tape/bureaucratic procedures</a:t>
            </a:r>
            <a:endParaRPr/>
          </a:p>
          <a:p>
            <a:pPr marL="990575" lvl="1" indent="-380990" algn="l" rtl="0">
              <a:spcBef>
                <a:spcPts val="520"/>
              </a:spcBef>
              <a:spcAft>
                <a:spcPts val="0"/>
              </a:spcAft>
              <a:buClr>
                <a:srgbClr val="005F83"/>
              </a:buClr>
              <a:buSzPts val="2600"/>
              <a:buChar char="–"/>
            </a:pPr>
            <a:r>
              <a:rPr lang="en"/>
              <a:t>Continued development opportunities </a:t>
            </a:r>
            <a:endParaRPr/>
          </a:p>
          <a:p>
            <a:pPr marL="990575" lvl="1" indent="-380990" algn="l" rtl="0">
              <a:spcBef>
                <a:spcPts val="520"/>
              </a:spcBef>
              <a:spcAft>
                <a:spcPts val="0"/>
              </a:spcAft>
              <a:buClr>
                <a:srgbClr val="005F83"/>
              </a:buClr>
              <a:buSzPts val="2600"/>
              <a:buChar char="–"/>
            </a:pPr>
            <a:r>
              <a:rPr lang="en"/>
              <a:t>Increasing recognition &amp; improve respect for staff </a:t>
            </a:r>
            <a:endParaRPr/>
          </a:p>
        </p:txBody>
      </p:sp>
      <p:sp>
        <p:nvSpPr>
          <p:cNvPr id="397" name="Google Shape;397;p21"/>
          <p:cNvSpPr txBox="1">
            <a:spLocks noGrp="1"/>
          </p:cNvSpPr>
          <p:nvPr>
            <p:ph type="body" idx="2"/>
          </p:nvPr>
        </p:nvSpPr>
        <p:spPr>
          <a:xfrm>
            <a:off x="658610" y="-16933"/>
            <a:ext cx="11160857" cy="10667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7200"/>
              <a:buNone/>
            </a:pPr>
            <a:r>
              <a:rPr lang="en" sz="7200"/>
              <a:t>Potential Short-Term “Wins”</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2"/>
          <p:cNvSpPr txBox="1">
            <a:spLocks noGrp="1"/>
          </p:cNvSpPr>
          <p:nvPr>
            <p:ph type="body" idx="1"/>
          </p:nvPr>
        </p:nvSpPr>
        <p:spPr>
          <a:xfrm>
            <a:off x="879074" y="2002739"/>
            <a:ext cx="10929485" cy="3810087"/>
          </a:xfrm>
          <a:prstGeom prst="rect">
            <a:avLst/>
          </a:prstGeom>
          <a:noFill/>
          <a:ln>
            <a:noFill/>
          </a:ln>
        </p:spPr>
        <p:txBody>
          <a:bodyPr spcFirstLastPara="1" wrap="square" lIns="91425" tIns="45700" rIns="91425" bIns="45700" anchor="t" anchorCtr="0">
            <a:noAutofit/>
          </a:bodyPr>
          <a:lstStyle/>
          <a:p>
            <a:pPr marL="457189" lvl="0" indent="-457189" algn="l" rtl="0">
              <a:spcBef>
                <a:spcPts val="0"/>
              </a:spcBef>
              <a:spcAft>
                <a:spcPts val="0"/>
              </a:spcAft>
              <a:buClr>
                <a:srgbClr val="005F83"/>
              </a:buClr>
              <a:buSzPts val="2400"/>
              <a:buFont typeface="Merriweather Sans"/>
              <a:buChar char="&gt;"/>
            </a:pPr>
            <a:r>
              <a:rPr lang="en" sz="2400"/>
              <a:t>Getting to know employees directly </a:t>
            </a:r>
            <a:endParaRPr/>
          </a:p>
          <a:p>
            <a:pPr marL="990575" lvl="1" indent="-380990" algn="l" rtl="0">
              <a:spcBef>
                <a:spcPts val="373"/>
              </a:spcBef>
              <a:spcAft>
                <a:spcPts val="0"/>
              </a:spcAft>
              <a:buClr>
                <a:srgbClr val="005F83"/>
              </a:buClr>
              <a:buSzPts val="1867"/>
              <a:buChar char="–"/>
            </a:pPr>
            <a:r>
              <a:rPr lang="en" sz="1867"/>
              <a:t>Also addresses: Improving respect for staff, trusting the frontline </a:t>
            </a:r>
            <a:endParaRPr/>
          </a:p>
          <a:p>
            <a:pPr marL="457189" lvl="0" indent="-457189" algn="l" rtl="0">
              <a:spcBef>
                <a:spcPts val="480"/>
              </a:spcBef>
              <a:spcAft>
                <a:spcPts val="0"/>
              </a:spcAft>
              <a:buClr>
                <a:srgbClr val="005F83"/>
              </a:buClr>
              <a:buSzPts val="2400"/>
              <a:buFont typeface="Merriweather Sans"/>
              <a:buChar char="&gt;"/>
            </a:pPr>
            <a:r>
              <a:rPr lang="en" sz="2400"/>
              <a:t>Incorporate greater employee voice into decision-making </a:t>
            </a:r>
            <a:endParaRPr/>
          </a:p>
          <a:p>
            <a:pPr marL="990575" lvl="1" indent="-380990" algn="l" rtl="0">
              <a:spcBef>
                <a:spcPts val="373"/>
              </a:spcBef>
              <a:spcAft>
                <a:spcPts val="0"/>
              </a:spcAft>
              <a:buClr>
                <a:srgbClr val="005F83"/>
              </a:buClr>
              <a:buSzPts val="1867"/>
              <a:buChar char="–"/>
            </a:pPr>
            <a:r>
              <a:rPr lang="en" sz="1867"/>
              <a:t>Also addresses trusting the frontline </a:t>
            </a:r>
            <a:endParaRPr/>
          </a:p>
          <a:p>
            <a:pPr marL="457189" lvl="0" indent="-457189" algn="l" rtl="0">
              <a:spcBef>
                <a:spcPts val="480"/>
              </a:spcBef>
              <a:spcAft>
                <a:spcPts val="0"/>
              </a:spcAft>
              <a:buClr>
                <a:srgbClr val="005F83"/>
              </a:buClr>
              <a:buSzPts val="2400"/>
              <a:buFont typeface="Merriweather Sans"/>
              <a:buChar char="&gt;"/>
            </a:pPr>
            <a:r>
              <a:rPr lang="en" sz="2400"/>
              <a:t>Transparency </a:t>
            </a:r>
            <a:endParaRPr/>
          </a:p>
          <a:p>
            <a:pPr marL="457189" lvl="0" indent="-457189" algn="l" rtl="0">
              <a:spcBef>
                <a:spcPts val="480"/>
              </a:spcBef>
              <a:spcAft>
                <a:spcPts val="0"/>
              </a:spcAft>
              <a:buClr>
                <a:srgbClr val="005F83"/>
              </a:buClr>
              <a:buSzPts val="2400"/>
              <a:buFont typeface="Merriweather Sans"/>
              <a:buChar char="&gt;"/>
            </a:pPr>
            <a:r>
              <a:rPr lang="en" sz="2400"/>
              <a:t>Professional communication (e.g., listening/acknowledging &amp; following-up on concerns)</a:t>
            </a:r>
            <a:endParaRPr/>
          </a:p>
          <a:p>
            <a:pPr marL="990575" lvl="1" indent="-380990" algn="l" rtl="0">
              <a:spcBef>
                <a:spcPts val="373"/>
              </a:spcBef>
              <a:spcAft>
                <a:spcPts val="0"/>
              </a:spcAft>
              <a:buClr>
                <a:srgbClr val="005F83"/>
              </a:buClr>
              <a:buSzPts val="1867"/>
              <a:buChar char="–"/>
            </a:pPr>
            <a:r>
              <a:rPr lang="en" sz="1867"/>
              <a:t>Also addresses negative campus climate concerns </a:t>
            </a:r>
            <a:endParaRPr/>
          </a:p>
          <a:p>
            <a:pPr marL="457189" lvl="0" indent="-457189" algn="l" rtl="0">
              <a:spcBef>
                <a:spcPts val="533"/>
              </a:spcBef>
              <a:spcAft>
                <a:spcPts val="0"/>
              </a:spcAft>
              <a:buClr>
                <a:srgbClr val="005F83"/>
              </a:buClr>
              <a:buSzPts val="2667"/>
              <a:buFont typeface="Merriweather Sans"/>
              <a:buChar char="&gt;"/>
            </a:pPr>
            <a:r>
              <a:rPr lang="en" sz="2667"/>
              <a:t>Can help improve interpersonal and informational justice </a:t>
            </a:r>
            <a:endParaRPr/>
          </a:p>
        </p:txBody>
      </p:sp>
      <p:sp>
        <p:nvSpPr>
          <p:cNvPr id="403" name="Google Shape;403;p22"/>
          <p:cNvSpPr txBox="1">
            <a:spLocks noGrp="1"/>
          </p:cNvSpPr>
          <p:nvPr>
            <p:ph type="body" idx="2"/>
          </p:nvPr>
        </p:nvSpPr>
        <p:spPr>
          <a:xfrm>
            <a:off x="895676" y="1413168"/>
            <a:ext cx="10912883" cy="4111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F83"/>
              </a:buClr>
              <a:buSzPts val="3200"/>
              <a:buNone/>
            </a:pPr>
            <a:r>
              <a:rPr lang="en"/>
              <a:t>Communication with Upper Leadership </a:t>
            </a:r>
            <a:endParaRPr/>
          </a:p>
        </p:txBody>
      </p:sp>
      <p:sp>
        <p:nvSpPr>
          <p:cNvPr id="404" name="Google Shape;404;p22"/>
          <p:cNvSpPr txBox="1">
            <a:spLocks noGrp="1"/>
          </p:cNvSpPr>
          <p:nvPr>
            <p:ph type="body" idx="3"/>
          </p:nvPr>
        </p:nvSpPr>
        <p:spPr>
          <a:xfrm>
            <a:off x="658610" y="-16933"/>
            <a:ext cx="11160857" cy="10667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7800"/>
              <a:buNone/>
            </a:pPr>
            <a:r>
              <a:rPr lang="en"/>
              <a:t>Other Opportunities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3"/>
          <p:cNvSpPr txBox="1">
            <a:spLocks noGrp="1"/>
          </p:cNvSpPr>
          <p:nvPr>
            <p:ph type="body" idx="1"/>
          </p:nvPr>
        </p:nvSpPr>
        <p:spPr>
          <a:xfrm>
            <a:off x="879074" y="2002739"/>
            <a:ext cx="10929485" cy="3810087"/>
          </a:xfrm>
          <a:prstGeom prst="rect">
            <a:avLst/>
          </a:prstGeom>
          <a:noFill/>
          <a:ln>
            <a:noFill/>
          </a:ln>
        </p:spPr>
        <p:txBody>
          <a:bodyPr spcFirstLastPara="1" wrap="square" lIns="91425" tIns="45700" rIns="91425" bIns="45700" anchor="t" anchorCtr="0">
            <a:noAutofit/>
          </a:bodyPr>
          <a:lstStyle/>
          <a:p>
            <a:pPr marL="457189" lvl="0" indent="-457189" algn="l" rtl="0">
              <a:spcBef>
                <a:spcPts val="0"/>
              </a:spcBef>
              <a:spcAft>
                <a:spcPts val="0"/>
              </a:spcAft>
              <a:buClr>
                <a:srgbClr val="005F83"/>
              </a:buClr>
              <a:buSzPts val="3200"/>
              <a:buFont typeface="Merriweather Sans"/>
              <a:buChar char="&gt;"/>
            </a:pPr>
            <a:r>
              <a:rPr lang="en"/>
              <a:t>Example: Graduate Education revamping graduate forms processes </a:t>
            </a:r>
            <a:endParaRPr/>
          </a:p>
          <a:p>
            <a:pPr marL="457189" lvl="0" indent="-457189" algn="l" rtl="0">
              <a:spcBef>
                <a:spcPts val="640"/>
              </a:spcBef>
              <a:spcAft>
                <a:spcPts val="0"/>
              </a:spcAft>
              <a:buClr>
                <a:srgbClr val="005F83"/>
              </a:buClr>
              <a:buSzPts val="3200"/>
              <a:buFont typeface="Merriweather Sans"/>
              <a:buChar char="&gt;"/>
            </a:pPr>
            <a:r>
              <a:rPr lang="en"/>
              <a:t>#1 identified challenge: HR/hiring processes </a:t>
            </a:r>
            <a:endParaRPr/>
          </a:p>
          <a:p>
            <a:pPr marL="990575" lvl="1" indent="-380990" algn="l" rtl="0">
              <a:spcBef>
                <a:spcPts val="520"/>
              </a:spcBef>
              <a:spcAft>
                <a:spcPts val="0"/>
              </a:spcAft>
              <a:buClr>
                <a:srgbClr val="005F83"/>
              </a:buClr>
              <a:buSzPts val="2600"/>
              <a:buChar char="–"/>
            </a:pPr>
            <a:r>
              <a:rPr lang="en"/>
              <a:t>Action Steps: Task force to work with Cindi Nelson on feasible new processes </a:t>
            </a:r>
            <a:endParaRPr/>
          </a:p>
          <a:p>
            <a:pPr marL="990575" lvl="1" indent="-380990" algn="l" rtl="0">
              <a:spcBef>
                <a:spcPts val="520"/>
              </a:spcBef>
              <a:spcAft>
                <a:spcPts val="0"/>
              </a:spcAft>
              <a:buClr>
                <a:srgbClr val="005F83"/>
              </a:buClr>
              <a:buSzPts val="2600"/>
              <a:buChar char="–"/>
            </a:pPr>
            <a:r>
              <a:rPr lang="en"/>
              <a:t>Pilot-test approach (if possible)</a:t>
            </a:r>
            <a:endParaRPr/>
          </a:p>
          <a:p>
            <a:pPr marL="457189" lvl="0" indent="-457189" algn="l" rtl="0">
              <a:spcBef>
                <a:spcPts val="640"/>
              </a:spcBef>
              <a:spcAft>
                <a:spcPts val="0"/>
              </a:spcAft>
              <a:buClr>
                <a:srgbClr val="005F83"/>
              </a:buClr>
              <a:buSzPts val="3200"/>
              <a:buFont typeface="Merriweather Sans"/>
              <a:buChar char="&gt;"/>
            </a:pPr>
            <a:r>
              <a:rPr lang="en"/>
              <a:t>Also considering better pay/reward procedures </a:t>
            </a:r>
            <a:endParaRPr/>
          </a:p>
          <a:p>
            <a:pPr marL="990575" lvl="1" indent="-380990" algn="l" rtl="0">
              <a:spcBef>
                <a:spcPts val="520"/>
              </a:spcBef>
              <a:spcAft>
                <a:spcPts val="0"/>
              </a:spcAft>
              <a:buClr>
                <a:srgbClr val="005F83"/>
              </a:buClr>
              <a:buSzPts val="2600"/>
              <a:buChar char="–"/>
            </a:pPr>
            <a:r>
              <a:rPr lang="en"/>
              <a:t>#1 issue according to quantitative data</a:t>
            </a:r>
            <a:endParaRPr/>
          </a:p>
        </p:txBody>
      </p:sp>
      <p:sp>
        <p:nvSpPr>
          <p:cNvPr id="410" name="Google Shape;410;p23"/>
          <p:cNvSpPr txBox="1">
            <a:spLocks noGrp="1"/>
          </p:cNvSpPr>
          <p:nvPr>
            <p:ph type="body" idx="2"/>
          </p:nvPr>
        </p:nvSpPr>
        <p:spPr>
          <a:xfrm>
            <a:off x="895676" y="1413168"/>
            <a:ext cx="10912883" cy="4111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F83"/>
              </a:buClr>
              <a:buSzPts val="3200"/>
              <a:buNone/>
            </a:pPr>
            <a:r>
              <a:rPr lang="en"/>
              <a:t>Reducing Red-tape/Bureaucratic Procedures</a:t>
            </a:r>
            <a:endParaRPr/>
          </a:p>
        </p:txBody>
      </p:sp>
      <p:sp>
        <p:nvSpPr>
          <p:cNvPr id="411" name="Google Shape;411;p23"/>
          <p:cNvSpPr txBox="1">
            <a:spLocks noGrp="1"/>
          </p:cNvSpPr>
          <p:nvPr>
            <p:ph type="body" idx="3"/>
          </p:nvPr>
        </p:nvSpPr>
        <p:spPr>
          <a:xfrm>
            <a:off x="658610" y="-16933"/>
            <a:ext cx="11160857" cy="10667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7800"/>
              <a:buNone/>
            </a:pPr>
            <a:r>
              <a:rPr lang="en"/>
              <a:t>Other Opportunities</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4"/>
          <p:cNvSpPr txBox="1">
            <a:spLocks noGrp="1"/>
          </p:cNvSpPr>
          <p:nvPr>
            <p:ph type="body" idx="1"/>
          </p:nvPr>
        </p:nvSpPr>
        <p:spPr>
          <a:xfrm>
            <a:off x="879074" y="2002739"/>
            <a:ext cx="10929485" cy="3810087"/>
          </a:xfrm>
          <a:prstGeom prst="rect">
            <a:avLst/>
          </a:prstGeom>
          <a:noFill/>
          <a:ln>
            <a:noFill/>
          </a:ln>
        </p:spPr>
        <p:txBody>
          <a:bodyPr spcFirstLastPara="1" wrap="square" lIns="91425" tIns="45700" rIns="91425" bIns="45700" anchor="t" anchorCtr="0">
            <a:noAutofit/>
          </a:bodyPr>
          <a:lstStyle/>
          <a:p>
            <a:pPr marL="457189" lvl="0" indent="-457189" algn="l" rtl="0">
              <a:spcBef>
                <a:spcPts val="0"/>
              </a:spcBef>
              <a:spcAft>
                <a:spcPts val="0"/>
              </a:spcAft>
              <a:buClr>
                <a:srgbClr val="005F83"/>
              </a:buClr>
              <a:buSzPts val="3200"/>
              <a:buFont typeface="Merriweather Sans"/>
              <a:buChar char="&gt;"/>
            </a:pPr>
            <a:r>
              <a:rPr lang="en"/>
              <a:t>Identified as the #1 support action </a:t>
            </a:r>
            <a:endParaRPr/>
          </a:p>
          <a:p>
            <a:pPr marL="990575" lvl="1" indent="-380990" algn="l" rtl="0">
              <a:spcBef>
                <a:spcPts val="520"/>
              </a:spcBef>
              <a:spcAft>
                <a:spcPts val="0"/>
              </a:spcAft>
              <a:buClr>
                <a:srgbClr val="005F83"/>
              </a:buClr>
              <a:buSzPts val="2600"/>
              <a:buChar char="–"/>
            </a:pPr>
            <a:r>
              <a:rPr lang="en"/>
              <a:t>Emphasized training opportunities/programs</a:t>
            </a:r>
            <a:endParaRPr/>
          </a:p>
          <a:p>
            <a:pPr marL="990575" lvl="1" indent="-380990" algn="l" rtl="0">
              <a:spcBef>
                <a:spcPts val="520"/>
              </a:spcBef>
              <a:spcAft>
                <a:spcPts val="0"/>
              </a:spcAft>
              <a:buClr>
                <a:srgbClr val="005F83"/>
              </a:buClr>
              <a:buSzPts val="2600"/>
              <a:buChar char="–"/>
            </a:pPr>
            <a:r>
              <a:rPr lang="en"/>
              <a:t>Followed by growth/responsibility/leadership opportunities </a:t>
            </a:r>
            <a:endParaRPr/>
          </a:p>
          <a:p>
            <a:pPr marL="457189" lvl="0" indent="-457189" algn="l" rtl="0">
              <a:spcBef>
                <a:spcPts val="640"/>
              </a:spcBef>
              <a:spcAft>
                <a:spcPts val="0"/>
              </a:spcAft>
              <a:buClr>
                <a:srgbClr val="005F83"/>
              </a:buClr>
              <a:buSzPts val="3200"/>
              <a:buFont typeface="Merriweather Sans"/>
              <a:buChar char="&gt;"/>
            </a:pPr>
            <a:r>
              <a:rPr lang="en"/>
              <a:t>Possible Examples</a:t>
            </a:r>
            <a:endParaRPr/>
          </a:p>
          <a:p>
            <a:pPr marL="990575" lvl="1" indent="-380990" algn="l" rtl="0">
              <a:spcBef>
                <a:spcPts val="520"/>
              </a:spcBef>
              <a:spcAft>
                <a:spcPts val="0"/>
              </a:spcAft>
              <a:buClr>
                <a:srgbClr val="005F83"/>
              </a:buClr>
              <a:buSzPts val="2600"/>
              <a:buChar char="–"/>
            </a:pPr>
            <a:r>
              <a:rPr lang="en"/>
              <a:t>Directive about allowing specific hourly time for training</a:t>
            </a:r>
            <a:endParaRPr/>
          </a:p>
          <a:p>
            <a:pPr marL="990575" lvl="1" indent="-380990" algn="l" rtl="0">
              <a:spcBef>
                <a:spcPts val="520"/>
              </a:spcBef>
              <a:spcAft>
                <a:spcPts val="0"/>
              </a:spcAft>
              <a:buClr>
                <a:srgbClr val="005F83"/>
              </a:buClr>
              <a:buSzPts val="2600"/>
              <a:buChar char="–"/>
            </a:pPr>
            <a:r>
              <a:rPr lang="en"/>
              <a:t>Formal mentoring program (staff in particular) </a:t>
            </a:r>
            <a:endParaRPr/>
          </a:p>
        </p:txBody>
      </p:sp>
      <p:sp>
        <p:nvSpPr>
          <p:cNvPr id="417" name="Google Shape;417;p24"/>
          <p:cNvSpPr txBox="1">
            <a:spLocks noGrp="1"/>
          </p:cNvSpPr>
          <p:nvPr>
            <p:ph type="body" idx="2"/>
          </p:nvPr>
        </p:nvSpPr>
        <p:spPr>
          <a:xfrm>
            <a:off x="895676" y="1413168"/>
            <a:ext cx="10912883" cy="4111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F83"/>
              </a:buClr>
              <a:buSzPts val="3200"/>
              <a:buNone/>
            </a:pPr>
            <a:r>
              <a:rPr lang="en"/>
              <a:t>Continued Development Opportunities</a:t>
            </a:r>
            <a:endParaRPr/>
          </a:p>
        </p:txBody>
      </p:sp>
      <p:sp>
        <p:nvSpPr>
          <p:cNvPr id="418" name="Google Shape;418;p24"/>
          <p:cNvSpPr txBox="1">
            <a:spLocks noGrp="1"/>
          </p:cNvSpPr>
          <p:nvPr>
            <p:ph type="body" idx="3"/>
          </p:nvPr>
        </p:nvSpPr>
        <p:spPr>
          <a:xfrm>
            <a:off x="658610" y="-16933"/>
            <a:ext cx="11160857" cy="10667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7800"/>
              <a:buNone/>
            </a:pPr>
            <a:r>
              <a:rPr lang="en"/>
              <a:t>Other Opportunities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5"/>
          <p:cNvSpPr txBox="1">
            <a:spLocks noGrp="1"/>
          </p:cNvSpPr>
          <p:nvPr>
            <p:ph type="body" idx="1"/>
          </p:nvPr>
        </p:nvSpPr>
        <p:spPr>
          <a:xfrm>
            <a:off x="879074" y="2002739"/>
            <a:ext cx="10929485" cy="3810087"/>
          </a:xfrm>
          <a:prstGeom prst="rect">
            <a:avLst/>
          </a:prstGeom>
          <a:noFill/>
          <a:ln>
            <a:noFill/>
          </a:ln>
        </p:spPr>
        <p:txBody>
          <a:bodyPr spcFirstLastPara="1" wrap="square" lIns="91425" tIns="45700" rIns="91425" bIns="45700" anchor="t" anchorCtr="0">
            <a:noAutofit/>
          </a:bodyPr>
          <a:lstStyle/>
          <a:p>
            <a:pPr marL="457189" lvl="0" indent="-457189" algn="l" rtl="0">
              <a:spcBef>
                <a:spcPts val="0"/>
              </a:spcBef>
              <a:spcAft>
                <a:spcPts val="0"/>
              </a:spcAft>
              <a:buClr>
                <a:srgbClr val="005F83"/>
              </a:buClr>
              <a:buSzPts val="2667"/>
              <a:buFont typeface="Merriweather Sans"/>
              <a:buChar char="&gt;"/>
            </a:pPr>
            <a:r>
              <a:rPr lang="en" sz="2667"/>
              <a:t>Bring back Years of Service recognition (and monetary support) </a:t>
            </a:r>
            <a:endParaRPr/>
          </a:p>
          <a:p>
            <a:pPr marL="990575" lvl="1" indent="-380990" algn="l" rtl="0">
              <a:spcBef>
                <a:spcPts val="480"/>
              </a:spcBef>
              <a:spcAft>
                <a:spcPts val="0"/>
              </a:spcAft>
              <a:buClr>
                <a:srgbClr val="005F83"/>
              </a:buClr>
              <a:buSzPts val="2400"/>
              <a:buChar char="–"/>
            </a:pPr>
            <a:r>
              <a:rPr lang="en" sz="2400"/>
              <a:t>Consider other staff awards (e.g., exceptional contributions to university)</a:t>
            </a:r>
            <a:endParaRPr/>
          </a:p>
          <a:p>
            <a:pPr marL="457189" lvl="0" indent="-457189" algn="l" rtl="0">
              <a:spcBef>
                <a:spcPts val="533"/>
              </a:spcBef>
              <a:spcAft>
                <a:spcPts val="0"/>
              </a:spcAft>
              <a:buClr>
                <a:srgbClr val="005F83"/>
              </a:buClr>
              <a:buSzPts val="2667"/>
              <a:buFont typeface="Merriweather Sans"/>
              <a:buChar char="&gt;"/>
            </a:pPr>
            <a:r>
              <a:rPr lang="en" sz="2667"/>
              <a:t>Spend more physical time with departments (administrative &amp; academic) to understand what they do and how they contribute to the university </a:t>
            </a:r>
            <a:endParaRPr/>
          </a:p>
          <a:p>
            <a:pPr marL="990575" lvl="1" indent="-380990" algn="l" rtl="0">
              <a:spcBef>
                <a:spcPts val="480"/>
              </a:spcBef>
              <a:spcAft>
                <a:spcPts val="0"/>
              </a:spcAft>
              <a:buClr>
                <a:srgbClr val="005F83"/>
              </a:buClr>
              <a:buSzPts val="2400"/>
              <a:buChar char="–"/>
            </a:pPr>
            <a:r>
              <a:rPr lang="en" sz="2400"/>
              <a:t>Also addresses trusting the frontline, communication w/ upper leadership </a:t>
            </a:r>
            <a:endParaRPr/>
          </a:p>
          <a:p>
            <a:pPr marL="457189" lvl="0" indent="-457189" algn="l" rtl="0">
              <a:spcBef>
                <a:spcPts val="533"/>
              </a:spcBef>
              <a:spcAft>
                <a:spcPts val="0"/>
              </a:spcAft>
              <a:buClr>
                <a:srgbClr val="005F83"/>
              </a:buClr>
              <a:buSzPts val="2667"/>
              <a:buFont typeface="Merriweather Sans"/>
              <a:buChar char="&gt;"/>
            </a:pPr>
            <a:r>
              <a:rPr lang="en" sz="2667"/>
              <a:t>Can help improve perceived organizational support</a:t>
            </a:r>
            <a:endParaRPr/>
          </a:p>
        </p:txBody>
      </p:sp>
      <p:sp>
        <p:nvSpPr>
          <p:cNvPr id="424" name="Google Shape;424;p25"/>
          <p:cNvSpPr txBox="1">
            <a:spLocks noGrp="1"/>
          </p:cNvSpPr>
          <p:nvPr>
            <p:ph type="body" idx="2"/>
          </p:nvPr>
        </p:nvSpPr>
        <p:spPr>
          <a:xfrm>
            <a:off x="895676" y="1413168"/>
            <a:ext cx="10912883" cy="4111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F83"/>
              </a:buClr>
              <a:buSzPts val="3200"/>
              <a:buNone/>
            </a:pPr>
            <a:r>
              <a:rPr lang="en"/>
              <a:t>Increased Recognition &amp; Improve Respect for Staff</a:t>
            </a:r>
            <a:endParaRPr/>
          </a:p>
        </p:txBody>
      </p:sp>
      <p:sp>
        <p:nvSpPr>
          <p:cNvPr id="425" name="Google Shape;425;p25"/>
          <p:cNvSpPr txBox="1">
            <a:spLocks noGrp="1"/>
          </p:cNvSpPr>
          <p:nvPr>
            <p:ph type="body" idx="3"/>
          </p:nvPr>
        </p:nvSpPr>
        <p:spPr>
          <a:xfrm>
            <a:off x="658610" y="-16933"/>
            <a:ext cx="11160857" cy="10667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7800"/>
              <a:buNone/>
            </a:pPr>
            <a:r>
              <a:rPr lang="en"/>
              <a:t>Other Opportunities</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6"/>
          <p:cNvSpPr txBox="1">
            <a:spLocks noGrp="1"/>
          </p:cNvSpPr>
          <p:nvPr>
            <p:ph type="body" idx="1"/>
          </p:nvPr>
        </p:nvSpPr>
        <p:spPr>
          <a:xfrm>
            <a:off x="879073" y="1431926"/>
            <a:ext cx="10769275" cy="4015497"/>
          </a:xfrm>
          <a:prstGeom prst="rect">
            <a:avLst/>
          </a:prstGeom>
          <a:noFill/>
          <a:ln>
            <a:noFill/>
          </a:ln>
        </p:spPr>
        <p:txBody>
          <a:bodyPr spcFirstLastPara="1" wrap="square" lIns="91425" tIns="45700" rIns="91425" bIns="45700" anchor="t" anchorCtr="0">
            <a:noAutofit/>
          </a:bodyPr>
          <a:lstStyle/>
          <a:p>
            <a:pPr marL="457189" lvl="0" indent="-457189" algn="l" rtl="0">
              <a:spcBef>
                <a:spcPts val="0"/>
              </a:spcBef>
              <a:spcAft>
                <a:spcPts val="0"/>
              </a:spcAft>
              <a:buClr>
                <a:srgbClr val="005F83"/>
              </a:buClr>
              <a:buSzPts val="3200"/>
              <a:buFont typeface="Merriweather Sans"/>
              <a:buChar char="&gt;"/>
            </a:pPr>
            <a:r>
              <a:rPr lang="en"/>
              <a:t>Benefits considerations</a:t>
            </a:r>
            <a:endParaRPr/>
          </a:p>
          <a:p>
            <a:pPr marL="990575" lvl="1" indent="-380990" algn="l" rtl="0">
              <a:spcBef>
                <a:spcPts val="520"/>
              </a:spcBef>
              <a:spcAft>
                <a:spcPts val="0"/>
              </a:spcAft>
              <a:buClr>
                <a:srgbClr val="005F83"/>
              </a:buClr>
              <a:buSzPts val="2600"/>
              <a:buChar char="–"/>
            </a:pPr>
            <a:r>
              <a:rPr lang="en"/>
              <a:t>#2 most cited support action (particularly among staff), recently suffered a set-back </a:t>
            </a:r>
            <a:endParaRPr/>
          </a:p>
          <a:p>
            <a:pPr marL="990575" lvl="1" indent="-380990" algn="l" rtl="0">
              <a:spcBef>
                <a:spcPts val="520"/>
              </a:spcBef>
              <a:spcAft>
                <a:spcPts val="0"/>
              </a:spcAft>
              <a:buClr>
                <a:srgbClr val="005F83"/>
              </a:buClr>
              <a:buSzPts val="2600"/>
              <a:buChar char="–"/>
            </a:pPr>
            <a:r>
              <a:rPr lang="en"/>
              <a:t>Threatens already existing challenges in justice perceptions </a:t>
            </a:r>
            <a:endParaRPr/>
          </a:p>
          <a:p>
            <a:pPr marL="457189" lvl="0" indent="-457189" algn="l" rtl="0">
              <a:spcBef>
                <a:spcPts val="640"/>
              </a:spcBef>
              <a:spcAft>
                <a:spcPts val="0"/>
              </a:spcAft>
              <a:buClr>
                <a:srgbClr val="005F83"/>
              </a:buClr>
              <a:buSzPts val="3200"/>
              <a:buFont typeface="Merriweather Sans"/>
              <a:buChar char="&gt;"/>
            </a:pPr>
            <a:r>
              <a:rPr lang="en"/>
              <a:t>What are 2-3 strategic areas that leadership could build scaffolded steps towards improvement? </a:t>
            </a:r>
            <a:endParaRPr/>
          </a:p>
          <a:p>
            <a:pPr marL="990575" lvl="1" indent="-380990" algn="l" rtl="0">
              <a:spcBef>
                <a:spcPts val="520"/>
              </a:spcBef>
              <a:spcAft>
                <a:spcPts val="0"/>
              </a:spcAft>
              <a:buClr>
                <a:srgbClr val="005F83"/>
              </a:buClr>
              <a:buSzPts val="2600"/>
              <a:buChar char="–"/>
            </a:pPr>
            <a:r>
              <a:rPr lang="en"/>
              <a:t>What milestones can be set along the way?  </a:t>
            </a:r>
            <a:endParaRPr/>
          </a:p>
          <a:p>
            <a:pPr marL="990575" lvl="1" indent="-380990" algn="l" rtl="0">
              <a:spcBef>
                <a:spcPts val="520"/>
              </a:spcBef>
              <a:spcAft>
                <a:spcPts val="0"/>
              </a:spcAft>
              <a:buClr>
                <a:srgbClr val="005F83"/>
              </a:buClr>
              <a:buSzPts val="2600"/>
              <a:buChar char="–"/>
            </a:pPr>
            <a:r>
              <a:rPr lang="en"/>
              <a:t>Short-term wins into long-term strategy </a:t>
            </a:r>
            <a:endParaRPr/>
          </a:p>
          <a:p>
            <a:pPr marL="1219170" lvl="2" indent="0" algn="l" rtl="0">
              <a:spcBef>
                <a:spcPts val="480"/>
              </a:spcBef>
              <a:spcAft>
                <a:spcPts val="0"/>
              </a:spcAft>
              <a:buClr>
                <a:srgbClr val="005F83"/>
              </a:buClr>
              <a:buSzPts val="2400"/>
              <a:buNone/>
            </a:pPr>
            <a:endParaRPr/>
          </a:p>
        </p:txBody>
      </p:sp>
      <p:sp>
        <p:nvSpPr>
          <p:cNvPr id="431" name="Google Shape;431;p26"/>
          <p:cNvSpPr txBox="1">
            <a:spLocks noGrp="1"/>
          </p:cNvSpPr>
          <p:nvPr>
            <p:ph type="body" idx="2"/>
          </p:nvPr>
        </p:nvSpPr>
        <p:spPr>
          <a:xfrm>
            <a:off x="658610" y="-16933"/>
            <a:ext cx="11160857" cy="10667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7800"/>
              <a:buNone/>
            </a:pPr>
            <a:r>
              <a:rPr lang="en"/>
              <a:t>Long Term Strategy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6db02d0b30_0_5"/>
          <p:cNvSpPr txBox="1">
            <a:spLocks noGrp="1"/>
          </p:cNvSpPr>
          <p:nvPr>
            <p:ph type="body" idx="1"/>
          </p:nvPr>
        </p:nvSpPr>
        <p:spPr>
          <a:xfrm>
            <a:off x="502950" y="1771051"/>
            <a:ext cx="10928400" cy="4171500"/>
          </a:xfrm>
          <a:prstGeom prst="rect">
            <a:avLst/>
          </a:prstGeom>
          <a:noFill/>
          <a:ln>
            <a:noFill/>
          </a:ln>
        </p:spPr>
        <p:txBody>
          <a:bodyPr spcFirstLastPara="1" wrap="square" lIns="121900" tIns="60925" rIns="121900" bIns="60925" anchor="t" anchorCtr="0">
            <a:noAutofit/>
          </a:bodyPr>
          <a:lstStyle/>
          <a:p>
            <a:pPr marL="457200" lvl="0" indent="-457200" algn="l" rtl="0">
              <a:spcBef>
                <a:spcPts val="0"/>
              </a:spcBef>
              <a:spcAft>
                <a:spcPts val="0"/>
              </a:spcAft>
              <a:buClr>
                <a:srgbClr val="509E2F"/>
              </a:buClr>
              <a:buSzPts val="3200"/>
              <a:buFont typeface="Merriweather Sans"/>
              <a:buChar char="&gt;"/>
            </a:pPr>
            <a:r>
              <a:rPr lang="en"/>
              <a:t>Gen Fac Meetings: Purpose</a:t>
            </a:r>
            <a:endParaRPr/>
          </a:p>
          <a:p>
            <a:pPr marL="990600" lvl="1" indent="-387350" algn="l" rtl="0">
              <a:spcBef>
                <a:spcPts val="500"/>
              </a:spcBef>
              <a:spcAft>
                <a:spcPts val="0"/>
              </a:spcAft>
              <a:buClr>
                <a:srgbClr val="509E2F"/>
              </a:buClr>
              <a:buSzPts val="2700"/>
              <a:buChar char="–"/>
            </a:pPr>
            <a:r>
              <a:rPr lang="en"/>
              <a:t>1: C &amp; P give State of the University-type reports, open for questions. </a:t>
            </a:r>
            <a:endParaRPr/>
          </a:p>
          <a:p>
            <a:pPr marL="1524000" lvl="2" indent="-304800" algn="l" rtl="0">
              <a:spcBef>
                <a:spcPts val="500"/>
              </a:spcBef>
              <a:spcAft>
                <a:spcPts val="0"/>
              </a:spcAft>
              <a:buClr>
                <a:srgbClr val="509E2F"/>
              </a:buClr>
              <a:buSzPts val="2400"/>
              <a:buChar char="&gt;"/>
            </a:pPr>
            <a:r>
              <a:rPr lang="en"/>
              <a:t>Introduction of new faculty</a:t>
            </a:r>
            <a:endParaRPr/>
          </a:p>
          <a:p>
            <a:pPr marL="990600" lvl="1" indent="-387350" algn="l" rtl="0">
              <a:spcBef>
                <a:spcPts val="500"/>
              </a:spcBef>
              <a:spcAft>
                <a:spcPts val="0"/>
              </a:spcAft>
              <a:buClr>
                <a:srgbClr val="509E2F"/>
              </a:buClr>
              <a:buSzPts val="2700"/>
              <a:buChar char="–"/>
            </a:pPr>
            <a:r>
              <a:rPr lang="en"/>
              <a:t>2: C &amp; P report on what is different or new from the first report, open for questions</a:t>
            </a:r>
            <a:endParaRPr/>
          </a:p>
          <a:p>
            <a:pPr marL="1524000" lvl="2" indent="-304800" algn="l" rtl="0">
              <a:spcBef>
                <a:spcPts val="500"/>
              </a:spcBef>
              <a:spcAft>
                <a:spcPts val="0"/>
              </a:spcAft>
              <a:buClr>
                <a:srgbClr val="509E2F"/>
              </a:buClr>
              <a:buSzPts val="2400"/>
              <a:buChar char="&gt;"/>
            </a:pPr>
            <a:r>
              <a:rPr lang="en"/>
              <a:t>General campus reports</a:t>
            </a:r>
            <a:endParaRPr/>
          </a:p>
          <a:p>
            <a:pPr marL="990600" lvl="1" indent="-387350" algn="l" rtl="0">
              <a:spcBef>
                <a:spcPts val="500"/>
              </a:spcBef>
              <a:spcAft>
                <a:spcPts val="0"/>
              </a:spcAft>
              <a:buClr>
                <a:srgbClr val="509E2F"/>
              </a:buClr>
              <a:buSzPts val="2700"/>
              <a:buChar char="–"/>
            </a:pPr>
            <a:r>
              <a:rPr lang="en"/>
              <a:t>3: C &amp; P report on progress over the year, what’s coming for next year, open for questions</a:t>
            </a:r>
            <a:endParaRPr/>
          </a:p>
          <a:p>
            <a:pPr marL="1524000" lvl="2" indent="-304800" algn="l" rtl="0">
              <a:spcBef>
                <a:spcPts val="500"/>
              </a:spcBef>
              <a:spcAft>
                <a:spcPts val="0"/>
              </a:spcAft>
              <a:buClr>
                <a:srgbClr val="509E2F"/>
              </a:buClr>
              <a:buSzPts val="2400"/>
              <a:buChar char="&gt;"/>
            </a:pPr>
            <a:r>
              <a:rPr lang="en"/>
              <a:t>Academic appreciations</a:t>
            </a:r>
            <a:endParaRPr/>
          </a:p>
          <a:p>
            <a:pPr marL="1524000" lvl="2" indent="-304800" algn="l" rtl="0">
              <a:spcBef>
                <a:spcPts val="500"/>
              </a:spcBef>
              <a:spcAft>
                <a:spcPts val="0"/>
              </a:spcAft>
              <a:buClr>
                <a:srgbClr val="509E2F"/>
              </a:buClr>
              <a:buSzPts val="2400"/>
              <a:buChar char="&gt;"/>
            </a:pPr>
            <a:r>
              <a:rPr lang="en"/>
              <a:t>Memorial resolutions</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34EFE-7597-7E4B-177F-5AD65DC11C47}"/>
              </a:ext>
            </a:extLst>
          </p:cNvPr>
          <p:cNvSpPr>
            <a:spLocks noGrp="1"/>
          </p:cNvSpPr>
          <p:nvPr>
            <p:ph type="title"/>
          </p:nvPr>
        </p:nvSpPr>
        <p:spPr/>
        <p:txBody>
          <a:bodyPr/>
          <a:lstStyle/>
          <a:p>
            <a:pPr algn="ctr"/>
            <a:r>
              <a:rPr lang="en-US" dirty="0"/>
              <a:t>Faculty and Staff Climate Survey</a:t>
            </a:r>
            <a:br>
              <a:rPr lang="en-US" dirty="0"/>
            </a:br>
            <a:r>
              <a:rPr lang="en-US" sz="2133" dirty="0"/>
              <a:t>Actions and Next Steps</a:t>
            </a:r>
            <a:br>
              <a:rPr lang="en-US" sz="2133" dirty="0"/>
            </a:br>
            <a:br>
              <a:rPr lang="en-US" sz="2133" dirty="0"/>
            </a:br>
            <a:r>
              <a:rPr lang="en-US" sz="1867" dirty="0"/>
              <a:t>Colin Potts, Provost</a:t>
            </a:r>
          </a:p>
        </p:txBody>
      </p:sp>
      <p:sp>
        <p:nvSpPr>
          <p:cNvPr id="3" name="Slide Number Placeholder 2">
            <a:extLst>
              <a:ext uri="{FF2B5EF4-FFF2-40B4-BE49-F238E27FC236}">
                <a16:creationId xmlns:a16="http://schemas.microsoft.com/office/drawing/2014/main" id="{4AF3A6A3-F9C9-4D73-BDC9-4E8B279D555C}"/>
              </a:ext>
            </a:extLst>
          </p:cNvPr>
          <p:cNvSpPr>
            <a:spLocks noGrp="1"/>
          </p:cNvSpPr>
          <p:nvPr>
            <p:ph type="sldNum" sz="quarter" idx="10"/>
          </p:nvPr>
        </p:nvSpPr>
        <p:spPr/>
        <p:txBody>
          <a:bodyPr/>
          <a:lstStyle/>
          <a:p>
            <a:fld id="{C80DBA1B-D39D-477B-B854-FBDEE599AA4E}" type="slidenum">
              <a:rPr lang="en-US" smtClean="0"/>
              <a:t>70</a:t>
            </a:fld>
            <a:endParaRPr lang="en-US" dirty="0"/>
          </a:p>
        </p:txBody>
      </p:sp>
    </p:spTree>
    <p:extLst>
      <p:ext uri="{BB962C8B-B14F-4D97-AF65-F5344CB8AC3E}">
        <p14:creationId xmlns:p14="http://schemas.microsoft.com/office/powerpoint/2010/main" val="25282576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34EFE-7597-7E4B-177F-5AD65DC11C47}"/>
              </a:ext>
            </a:extLst>
          </p:cNvPr>
          <p:cNvSpPr>
            <a:spLocks noGrp="1"/>
          </p:cNvSpPr>
          <p:nvPr>
            <p:ph type="ctrTitle"/>
          </p:nvPr>
        </p:nvSpPr>
        <p:spPr/>
        <p:txBody>
          <a:bodyPr/>
          <a:lstStyle/>
          <a:p>
            <a:r>
              <a:rPr lang="en-US" dirty="0"/>
              <a:t>Faculty Survey Summary Categories</a:t>
            </a:r>
          </a:p>
        </p:txBody>
      </p:sp>
      <p:sp>
        <p:nvSpPr>
          <p:cNvPr id="3" name="Subtitle 2">
            <a:extLst>
              <a:ext uri="{FF2B5EF4-FFF2-40B4-BE49-F238E27FC236}">
                <a16:creationId xmlns:a16="http://schemas.microsoft.com/office/drawing/2014/main" id="{86FBE614-45CD-54E5-CB5C-2570C9CE1B7D}"/>
              </a:ext>
            </a:extLst>
          </p:cNvPr>
          <p:cNvSpPr>
            <a:spLocks noGrp="1"/>
          </p:cNvSpPr>
          <p:nvPr>
            <p:ph type="subTitle" idx="1"/>
          </p:nvPr>
        </p:nvSpPr>
        <p:spPr/>
        <p:txBody>
          <a:bodyPr/>
          <a:lstStyle/>
          <a:p>
            <a:endParaRPr lang="en-US" b="0" dirty="0"/>
          </a:p>
        </p:txBody>
      </p:sp>
      <p:sp>
        <p:nvSpPr>
          <p:cNvPr id="5" name="Content Placeholder 4">
            <a:extLst>
              <a:ext uri="{FF2B5EF4-FFF2-40B4-BE49-F238E27FC236}">
                <a16:creationId xmlns:a16="http://schemas.microsoft.com/office/drawing/2014/main" id="{CC209705-8FF2-532F-267A-17C15C0D5B8F}"/>
              </a:ext>
            </a:extLst>
          </p:cNvPr>
          <p:cNvSpPr>
            <a:spLocks noGrp="1"/>
          </p:cNvSpPr>
          <p:nvPr>
            <p:ph sz="quarter" idx="16"/>
          </p:nvPr>
        </p:nvSpPr>
        <p:spPr/>
        <p:txBody>
          <a:bodyPr/>
          <a:lstStyle/>
          <a:p>
            <a:pPr marL="380990" indent="-380990">
              <a:spcBef>
                <a:spcPts val="500"/>
              </a:spcBef>
              <a:spcAft>
                <a:spcPts val="500"/>
              </a:spcAft>
              <a:buClr>
                <a:srgbClr val="00B050"/>
              </a:buClr>
              <a:buSzPct val="80000"/>
              <a:buFont typeface="Wingdings 3" panose="05040102010807070707" pitchFamily="18" charset="2"/>
              <a:buChar char=""/>
            </a:pPr>
            <a:r>
              <a:rPr lang="en-US" dirty="0"/>
              <a:t>Pay, rewards, benefits and promotions</a:t>
            </a:r>
          </a:p>
          <a:p>
            <a:pPr marL="380990" indent="-380990">
              <a:spcBef>
                <a:spcPts val="500"/>
              </a:spcBef>
              <a:spcAft>
                <a:spcPts val="500"/>
              </a:spcAft>
              <a:buClr>
                <a:srgbClr val="00B050"/>
              </a:buClr>
              <a:buSzPct val="80000"/>
              <a:buFont typeface="Wingdings 3" panose="05040102010807070707" pitchFamily="18" charset="2"/>
              <a:buChar char=""/>
            </a:pPr>
            <a:r>
              <a:rPr lang="en-US" dirty="0"/>
              <a:t>Work structures</a:t>
            </a:r>
          </a:p>
          <a:p>
            <a:pPr marL="380990" indent="-380990">
              <a:spcBef>
                <a:spcPts val="500"/>
              </a:spcBef>
              <a:spcAft>
                <a:spcPts val="500"/>
              </a:spcAft>
              <a:buClr>
                <a:srgbClr val="00B050"/>
              </a:buClr>
              <a:buSzPct val="80000"/>
              <a:buFont typeface="Wingdings 3" panose="05040102010807070707" pitchFamily="18" charset="2"/>
              <a:buChar char=""/>
            </a:pPr>
            <a:r>
              <a:rPr lang="en-US" dirty="0"/>
              <a:t>Resources</a:t>
            </a:r>
          </a:p>
          <a:p>
            <a:pPr marL="380990" indent="-380990">
              <a:spcBef>
                <a:spcPts val="500"/>
              </a:spcBef>
              <a:spcAft>
                <a:spcPts val="500"/>
              </a:spcAft>
              <a:buClr>
                <a:srgbClr val="00B050"/>
              </a:buClr>
              <a:buSzPct val="80000"/>
              <a:buFont typeface="Wingdings 3" panose="05040102010807070707" pitchFamily="18" charset="2"/>
              <a:buChar char=""/>
            </a:pPr>
            <a:r>
              <a:rPr lang="en-US" dirty="0"/>
              <a:t>Employee investment</a:t>
            </a:r>
          </a:p>
          <a:p>
            <a:pPr marL="380990" indent="-380990">
              <a:spcBef>
                <a:spcPts val="500"/>
              </a:spcBef>
              <a:spcAft>
                <a:spcPts val="500"/>
              </a:spcAft>
              <a:buClr>
                <a:srgbClr val="00B050"/>
              </a:buClr>
              <a:buSzPct val="80000"/>
              <a:buFont typeface="Wingdings 3" panose="05040102010807070707" pitchFamily="18" charset="2"/>
              <a:buChar char=""/>
            </a:pPr>
            <a:r>
              <a:rPr lang="en-US" dirty="0"/>
              <a:t>Leadership and campus direction</a:t>
            </a:r>
          </a:p>
          <a:p>
            <a:pPr marL="380990" indent="-380990">
              <a:spcBef>
                <a:spcPts val="500"/>
              </a:spcBef>
              <a:spcAft>
                <a:spcPts val="500"/>
              </a:spcAft>
              <a:buClr>
                <a:srgbClr val="00B050"/>
              </a:buClr>
              <a:buSzPct val="80000"/>
              <a:buFont typeface="Wingdings 3" panose="05040102010807070707" pitchFamily="18" charset="2"/>
              <a:buChar char=""/>
            </a:pPr>
            <a:endParaRPr lang="en-US" dirty="0"/>
          </a:p>
          <a:p>
            <a:pPr>
              <a:buNone/>
            </a:pPr>
            <a:endParaRPr lang="en-US" dirty="0"/>
          </a:p>
        </p:txBody>
      </p:sp>
      <p:sp>
        <p:nvSpPr>
          <p:cNvPr id="4" name="Slide Number Placeholder 3">
            <a:extLst>
              <a:ext uri="{FF2B5EF4-FFF2-40B4-BE49-F238E27FC236}">
                <a16:creationId xmlns:a16="http://schemas.microsoft.com/office/drawing/2014/main" id="{30BFC8D6-0304-4381-B66D-BA14EAFFA1F7}"/>
              </a:ext>
            </a:extLst>
          </p:cNvPr>
          <p:cNvSpPr>
            <a:spLocks noGrp="1"/>
          </p:cNvSpPr>
          <p:nvPr>
            <p:ph type="sldNum" sz="quarter" idx="17"/>
          </p:nvPr>
        </p:nvSpPr>
        <p:spPr/>
        <p:txBody>
          <a:bodyPr/>
          <a:lstStyle/>
          <a:p>
            <a:fld id="{C80DBA1B-D39D-477B-B854-FBDEE599AA4E}" type="slidenum">
              <a:rPr lang="en-US" smtClean="0"/>
              <a:t>71</a:t>
            </a:fld>
            <a:endParaRPr lang="en-US"/>
          </a:p>
        </p:txBody>
      </p:sp>
    </p:spTree>
    <p:extLst>
      <p:ext uri="{BB962C8B-B14F-4D97-AF65-F5344CB8AC3E}">
        <p14:creationId xmlns:p14="http://schemas.microsoft.com/office/powerpoint/2010/main" val="39350183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34EFE-7597-7E4B-177F-5AD65DC11C47}"/>
              </a:ext>
            </a:extLst>
          </p:cNvPr>
          <p:cNvSpPr>
            <a:spLocks noGrp="1"/>
          </p:cNvSpPr>
          <p:nvPr>
            <p:ph type="ctrTitle"/>
          </p:nvPr>
        </p:nvSpPr>
        <p:spPr/>
        <p:txBody>
          <a:bodyPr/>
          <a:lstStyle/>
          <a:p>
            <a:r>
              <a:rPr lang="en-US" dirty="0"/>
              <a:t>Pay, rewards, benefits and promotions</a:t>
            </a:r>
          </a:p>
        </p:txBody>
      </p:sp>
      <p:sp>
        <p:nvSpPr>
          <p:cNvPr id="3" name="Subtitle 2">
            <a:extLst>
              <a:ext uri="{FF2B5EF4-FFF2-40B4-BE49-F238E27FC236}">
                <a16:creationId xmlns:a16="http://schemas.microsoft.com/office/drawing/2014/main" id="{86FBE614-45CD-54E5-CB5C-2570C9CE1B7D}"/>
              </a:ext>
            </a:extLst>
          </p:cNvPr>
          <p:cNvSpPr>
            <a:spLocks noGrp="1"/>
          </p:cNvSpPr>
          <p:nvPr>
            <p:ph type="subTitle" idx="1"/>
          </p:nvPr>
        </p:nvSpPr>
        <p:spPr/>
        <p:txBody>
          <a:bodyPr/>
          <a:lstStyle/>
          <a:p>
            <a:endParaRPr lang="en-US" b="0" dirty="0"/>
          </a:p>
        </p:txBody>
      </p:sp>
      <p:sp>
        <p:nvSpPr>
          <p:cNvPr id="4" name="Content Placeholder 3">
            <a:extLst>
              <a:ext uri="{FF2B5EF4-FFF2-40B4-BE49-F238E27FC236}">
                <a16:creationId xmlns:a16="http://schemas.microsoft.com/office/drawing/2014/main" id="{9DA42E07-A123-421D-3730-FB2207984445}"/>
              </a:ext>
            </a:extLst>
          </p:cNvPr>
          <p:cNvSpPr>
            <a:spLocks noGrp="1"/>
          </p:cNvSpPr>
          <p:nvPr>
            <p:ph sz="quarter" idx="15"/>
          </p:nvPr>
        </p:nvSpPr>
        <p:spPr>
          <a:xfrm>
            <a:off x="7222051" y="1564217"/>
            <a:ext cx="4676767" cy="4314580"/>
          </a:xfrm>
        </p:spPr>
        <p:txBody>
          <a:bodyPr/>
          <a:lstStyle/>
          <a:p>
            <a:pPr>
              <a:spcBef>
                <a:spcPts val="500"/>
              </a:spcBef>
              <a:spcAft>
                <a:spcPts val="500"/>
              </a:spcAft>
              <a:buClr>
                <a:srgbClr val="00B050"/>
              </a:buClr>
              <a:buSzPct val="80000"/>
            </a:pPr>
            <a:r>
              <a:rPr lang="en-US" b="1" dirty="0"/>
              <a:t>Next steps</a:t>
            </a:r>
            <a:br>
              <a:rPr lang="en-US" b="1" dirty="0"/>
            </a:br>
            <a:br>
              <a:rPr lang="en-US" b="1" dirty="0"/>
            </a:br>
            <a:br>
              <a:rPr lang="en-US" b="1" dirty="0"/>
            </a:br>
            <a:r>
              <a:rPr lang="en-US" sz="1867" dirty="0"/>
              <a:t>Continuous review of salaries and wages with a focus on high turnover and difficult to fill job families</a:t>
            </a:r>
            <a:br>
              <a:rPr lang="en-US" sz="1867" dirty="0"/>
            </a:br>
            <a:br>
              <a:rPr lang="en-US" sz="1867" dirty="0"/>
            </a:br>
            <a:br>
              <a:rPr lang="en-US" sz="1867" dirty="0"/>
            </a:br>
            <a:br>
              <a:rPr lang="en-US" sz="1867" dirty="0"/>
            </a:br>
            <a:br>
              <a:rPr lang="en-US" sz="1867" dirty="0"/>
            </a:br>
            <a:r>
              <a:rPr lang="en-US" sz="1867" dirty="0"/>
              <a:t>Promote leadership, management and professional development training opportunities for staff</a:t>
            </a:r>
          </a:p>
          <a:p>
            <a:pPr>
              <a:spcBef>
                <a:spcPts val="500"/>
              </a:spcBef>
              <a:spcAft>
                <a:spcPts val="500"/>
              </a:spcAft>
              <a:buClr>
                <a:srgbClr val="00B050"/>
              </a:buClr>
              <a:buSzPct val="80000"/>
            </a:pPr>
            <a:br>
              <a:rPr lang="en-US" sz="1867" dirty="0"/>
            </a:br>
            <a:r>
              <a:rPr lang="en-US" sz="1867" dirty="0"/>
              <a:t>Fully launch Staff Success Center</a:t>
            </a:r>
          </a:p>
          <a:p>
            <a:pPr lvl="1">
              <a:buClr>
                <a:srgbClr val="00B050"/>
              </a:buClr>
            </a:pPr>
            <a:endParaRPr lang="en-US" sz="1867" dirty="0"/>
          </a:p>
          <a:p>
            <a:pPr marL="611702" lvl="1" indent="-380990">
              <a:buClr>
                <a:srgbClr val="00B050"/>
              </a:buClr>
              <a:buFont typeface="Wingdings 3" panose="05040102010807070707" pitchFamily="18" charset="2"/>
              <a:buChar char=""/>
            </a:pPr>
            <a:endParaRPr lang="en-US" sz="1867" dirty="0"/>
          </a:p>
          <a:p>
            <a:endParaRPr lang="en-US" dirty="0"/>
          </a:p>
        </p:txBody>
      </p:sp>
      <p:sp>
        <p:nvSpPr>
          <p:cNvPr id="5" name="Content Placeholder 4">
            <a:extLst>
              <a:ext uri="{FF2B5EF4-FFF2-40B4-BE49-F238E27FC236}">
                <a16:creationId xmlns:a16="http://schemas.microsoft.com/office/drawing/2014/main" id="{CC209705-8FF2-532F-267A-17C15C0D5B8F}"/>
              </a:ext>
            </a:extLst>
          </p:cNvPr>
          <p:cNvSpPr>
            <a:spLocks noGrp="1"/>
          </p:cNvSpPr>
          <p:nvPr>
            <p:ph sz="quarter" idx="16"/>
          </p:nvPr>
        </p:nvSpPr>
        <p:spPr>
          <a:xfrm>
            <a:off x="454779" y="1564218"/>
            <a:ext cx="5641221" cy="4505469"/>
          </a:xfrm>
        </p:spPr>
        <p:txBody>
          <a:bodyPr/>
          <a:lstStyle/>
          <a:p>
            <a:pPr>
              <a:spcBef>
                <a:spcPts val="500"/>
              </a:spcBef>
              <a:spcAft>
                <a:spcPts val="500"/>
              </a:spcAft>
              <a:buClr>
                <a:srgbClr val="00B050"/>
              </a:buClr>
              <a:buSzPct val="80000"/>
            </a:pPr>
            <a:r>
              <a:rPr lang="en-US" b="1" dirty="0"/>
              <a:t>Actions taken</a:t>
            </a:r>
          </a:p>
          <a:p>
            <a:pPr lvl="1">
              <a:buClr>
                <a:srgbClr val="00B050"/>
              </a:buClr>
            </a:pPr>
            <a:r>
              <a:rPr lang="en-US" sz="1867" dirty="0"/>
              <a:t>Review of salaries and wages for staff positions</a:t>
            </a:r>
          </a:p>
          <a:p>
            <a:pPr lvl="1">
              <a:buClr>
                <a:srgbClr val="00B050"/>
              </a:buClr>
            </a:pPr>
            <a:r>
              <a:rPr lang="en-US" sz="1867" dirty="0"/>
              <a:t>Invested $1.6M toward making staff pay more competitive</a:t>
            </a:r>
          </a:p>
          <a:p>
            <a:pPr marL="761981" lvl="2" indent="-380990">
              <a:buClr>
                <a:srgbClr val="00B050"/>
              </a:buClr>
              <a:buFont typeface="Wingdings 3" panose="05040102010807070707" pitchFamily="18" charset="2"/>
              <a:buChar char=""/>
            </a:pPr>
            <a:r>
              <a:rPr lang="en-US" sz="1600" dirty="0"/>
              <a:t>Raised minimum hourly pay from $11.35 to $14.50/hour</a:t>
            </a:r>
          </a:p>
          <a:p>
            <a:pPr marL="761981" lvl="2" indent="-380990">
              <a:buClr>
                <a:srgbClr val="00B050"/>
              </a:buClr>
              <a:buFont typeface="Wingdings 3" panose="05040102010807070707" pitchFamily="18" charset="2"/>
              <a:buChar char=""/>
            </a:pPr>
            <a:r>
              <a:rPr lang="en-US" sz="1600" dirty="0"/>
              <a:t>Increased minimum starting pay in grades 4-12 by 10%</a:t>
            </a:r>
          </a:p>
          <a:p>
            <a:pPr lvl="1">
              <a:buClr>
                <a:srgbClr val="00B050"/>
              </a:buClr>
            </a:pPr>
            <a:r>
              <a:rPr lang="en-US" sz="1867" dirty="0"/>
              <a:t>Provided 3.5% merit-based salary and wage pool for staff, 4.0% for faculty</a:t>
            </a:r>
          </a:p>
          <a:p>
            <a:pPr lvl="1">
              <a:buClr>
                <a:srgbClr val="00B050"/>
              </a:buClr>
            </a:pPr>
            <a:r>
              <a:rPr lang="en-US" sz="1867" dirty="0"/>
              <a:t>Initiated leadership, management and professional development program</a:t>
            </a:r>
            <a:br>
              <a:rPr lang="en-US" sz="1867" dirty="0"/>
            </a:br>
            <a:br>
              <a:rPr lang="en-US" sz="1867" dirty="0"/>
            </a:br>
            <a:br>
              <a:rPr lang="en-US" sz="1867" dirty="0"/>
            </a:br>
            <a:r>
              <a:rPr lang="en-US" sz="1867" dirty="0"/>
              <a:t>Hired Staff Success Center Manager (Nov 1 start)</a:t>
            </a:r>
          </a:p>
          <a:p>
            <a:pPr lvl="1">
              <a:buClr>
                <a:srgbClr val="00B050"/>
              </a:buClr>
            </a:pPr>
            <a:br>
              <a:rPr lang="en-US" sz="1867" dirty="0"/>
            </a:br>
            <a:endParaRPr lang="en-US" sz="1867" dirty="0"/>
          </a:p>
          <a:p>
            <a:pPr>
              <a:buNone/>
            </a:pPr>
            <a:endParaRPr lang="en-US" dirty="0"/>
          </a:p>
        </p:txBody>
      </p:sp>
      <p:sp>
        <p:nvSpPr>
          <p:cNvPr id="6" name="Slide Number Placeholder 5">
            <a:extLst>
              <a:ext uri="{FF2B5EF4-FFF2-40B4-BE49-F238E27FC236}">
                <a16:creationId xmlns:a16="http://schemas.microsoft.com/office/drawing/2014/main" id="{D03EDAB9-F32F-4504-A1D9-C7300E67D02B}"/>
              </a:ext>
            </a:extLst>
          </p:cNvPr>
          <p:cNvSpPr>
            <a:spLocks noGrp="1"/>
          </p:cNvSpPr>
          <p:nvPr>
            <p:ph type="sldNum" sz="quarter" idx="17"/>
          </p:nvPr>
        </p:nvSpPr>
        <p:spPr/>
        <p:txBody>
          <a:bodyPr/>
          <a:lstStyle/>
          <a:p>
            <a:fld id="{C80DBA1B-D39D-477B-B854-FBDEE599AA4E}" type="slidenum">
              <a:rPr lang="en-US" smtClean="0"/>
              <a:t>72</a:t>
            </a:fld>
            <a:endParaRPr lang="en-US"/>
          </a:p>
        </p:txBody>
      </p:sp>
      <p:sp>
        <p:nvSpPr>
          <p:cNvPr id="7" name="Right Arrow 6">
            <a:extLst>
              <a:ext uri="{FF2B5EF4-FFF2-40B4-BE49-F238E27FC236}">
                <a16:creationId xmlns:a16="http://schemas.microsoft.com/office/drawing/2014/main" id="{D812E16F-DDCC-8245-82D0-DE1C6EE12053}"/>
              </a:ext>
            </a:extLst>
          </p:cNvPr>
          <p:cNvSpPr/>
          <p:nvPr/>
        </p:nvSpPr>
        <p:spPr>
          <a:xfrm>
            <a:off x="6690101" y="3002150"/>
            <a:ext cx="361627" cy="195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8" name="Right Arrow 7">
            <a:extLst>
              <a:ext uri="{FF2B5EF4-FFF2-40B4-BE49-F238E27FC236}">
                <a16:creationId xmlns:a16="http://schemas.microsoft.com/office/drawing/2014/main" id="{6129FA6C-BC24-7E48-BD46-9CF7C48F425A}"/>
              </a:ext>
            </a:extLst>
          </p:cNvPr>
          <p:cNvSpPr/>
          <p:nvPr/>
        </p:nvSpPr>
        <p:spPr>
          <a:xfrm>
            <a:off x="6447136" y="4564503"/>
            <a:ext cx="361627" cy="195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9" name="Right Arrow 8">
            <a:extLst>
              <a:ext uri="{FF2B5EF4-FFF2-40B4-BE49-F238E27FC236}">
                <a16:creationId xmlns:a16="http://schemas.microsoft.com/office/drawing/2014/main" id="{E790055E-A0C0-1149-8216-E14F841BB43E}"/>
              </a:ext>
            </a:extLst>
          </p:cNvPr>
          <p:cNvSpPr/>
          <p:nvPr/>
        </p:nvSpPr>
        <p:spPr>
          <a:xfrm>
            <a:off x="6447136" y="5520879"/>
            <a:ext cx="361627" cy="195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1" name="Right Brace 10">
            <a:extLst>
              <a:ext uri="{FF2B5EF4-FFF2-40B4-BE49-F238E27FC236}">
                <a16:creationId xmlns:a16="http://schemas.microsoft.com/office/drawing/2014/main" id="{621CE3CB-EED2-F846-BBD2-4E52311A6798}"/>
              </a:ext>
            </a:extLst>
          </p:cNvPr>
          <p:cNvSpPr/>
          <p:nvPr/>
        </p:nvSpPr>
        <p:spPr>
          <a:xfrm>
            <a:off x="6219987" y="2045777"/>
            <a:ext cx="361627" cy="2107769"/>
          </a:xfrm>
          <a:prstGeom prst="rightBrace">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67" dirty="0"/>
          </a:p>
        </p:txBody>
      </p:sp>
    </p:spTree>
    <p:extLst>
      <p:ext uri="{BB962C8B-B14F-4D97-AF65-F5344CB8AC3E}">
        <p14:creationId xmlns:p14="http://schemas.microsoft.com/office/powerpoint/2010/main" val="24898011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34EFE-7597-7E4B-177F-5AD65DC11C47}"/>
              </a:ext>
            </a:extLst>
          </p:cNvPr>
          <p:cNvSpPr>
            <a:spLocks noGrp="1"/>
          </p:cNvSpPr>
          <p:nvPr>
            <p:ph type="ctrTitle"/>
          </p:nvPr>
        </p:nvSpPr>
        <p:spPr/>
        <p:txBody>
          <a:bodyPr/>
          <a:lstStyle/>
          <a:p>
            <a:r>
              <a:rPr lang="en-US" dirty="0"/>
              <a:t>Work structures</a:t>
            </a:r>
          </a:p>
        </p:txBody>
      </p:sp>
      <p:sp>
        <p:nvSpPr>
          <p:cNvPr id="3" name="Subtitle 2">
            <a:extLst>
              <a:ext uri="{FF2B5EF4-FFF2-40B4-BE49-F238E27FC236}">
                <a16:creationId xmlns:a16="http://schemas.microsoft.com/office/drawing/2014/main" id="{86FBE614-45CD-54E5-CB5C-2570C9CE1B7D}"/>
              </a:ext>
            </a:extLst>
          </p:cNvPr>
          <p:cNvSpPr>
            <a:spLocks noGrp="1"/>
          </p:cNvSpPr>
          <p:nvPr>
            <p:ph type="subTitle" idx="1"/>
          </p:nvPr>
        </p:nvSpPr>
        <p:spPr/>
        <p:txBody>
          <a:bodyPr/>
          <a:lstStyle/>
          <a:p>
            <a:endParaRPr lang="en-US" b="0" dirty="0"/>
          </a:p>
        </p:txBody>
      </p:sp>
      <p:sp>
        <p:nvSpPr>
          <p:cNvPr id="4" name="Content Placeholder 3">
            <a:extLst>
              <a:ext uri="{FF2B5EF4-FFF2-40B4-BE49-F238E27FC236}">
                <a16:creationId xmlns:a16="http://schemas.microsoft.com/office/drawing/2014/main" id="{9DA42E07-A123-421D-3730-FB2207984445}"/>
              </a:ext>
            </a:extLst>
          </p:cNvPr>
          <p:cNvSpPr>
            <a:spLocks noGrp="1"/>
          </p:cNvSpPr>
          <p:nvPr>
            <p:ph sz="quarter" idx="15"/>
          </p:nvPr>
        </p:nvSpPr>
        <p:spPr>
          <a:xfrm>
            <a:off x="6912864" y="1564217"/>
            <a:ext cx="4915789" cy="4053416"/>
          </a:xfrm>
        </p:spPr>
        <p:txBody>
          <a:bodyPr/>
          <a:lstStyle/>
          <a:p>
            <a:pPr>
              <a:spcBef>
                <a:spcPts val="500"/>
              </a:spcBef>
              <a:spcAft>
                <a:spcPts val="500"/>
              </a:spcAft>
              <a:buClr>
                <a:srgbClr val="00B050"/>
              </a:buClr>
              <a:buSzPct val="80000"/>
            </a:pPr>
            <a:r>
              <a:rPr lang="en-US" b="1" dirty="0"/>
              <a:t>Next steps</a:t>
            </a:r>
          </a:p>
          <a:p>
            <a:pPr lvl="1">
              <a:buClr>
                <a:srgbClr val="00B050"/>
              </a:buClr>
            </a:pPr>
            <a:r>
              <a:rPr lang="en-US" sz="1867" dirty="0"/>
              <a:t>Continue to review workload policies</a:t>
            </a:r>
          </a:p>
          <a:p>
            <a:pPr lvl="1">
              <a:buClr>
                <a:srgbClr val="00B050"/>
              </a:buClr>
            </a:pPr>
            <a:br>
              <a:rPr lang="en-US" sz="1867" dirty="0"/>
            </a:br>
            <a:br>
              <a:rPr lang="en-US" sz="1867" dirty="0"/>
            </a:br>
            <a:r>
              <a:rPr lang="en-US" sz="1867" dirty="0"/>
              <a:t>Provide greater training opportunities for new supervisors</a:t>
            </a:r>
          </a:p>
          <a:p>
            <a:pPr lvl="1">
              <a:buClr>
                <a:srgbClr val="00B050"/>
              </a:buClr>
            </a:pPr>
            <a:br>
              <a:rPr lang="en-US" sz="1867" dirty="0"/>
            </a:br>
            <a:br>
              <a:rPr lang="en-US" sz="1867" dirty="0"/>
            </a:br>
            <a:r>
              <a:rPr lang="en-US" sz="1867" dirty="0"/>
              <a:t>Determine opportunities to remove “red tape”</a:t>
            </a:r>
          </a:p>
          <a:p>
            <a:pPr lvl="1">
              <a:buClr>
                <a:srgbClr val="00B050"/>
              </a:buClr>
            </a:pPr>
            <a:endParaRPr lang="en-US" sz="1867" dirty="0"/>
          </a:p>
          <a:p>
            <a:endParaRPr lang="en-US" dirty="0"/>
          </a:p>
        </p:txBody>
      </p:sp>
      <p:sp>
        <p:nvSpPr>
          <p:cNvPr id="5" name="Content Placeholder 4">
            <a:extLst>
              <a:ext uri="{FF2B5EF4-FFF2-40B4-BE49-F238E27FC236}">
                <a16:creationId xmlns:a16="http://schemas.microsoft.com/office/drawing/2014/main" id="{CC209705-8FF2-532F-267A-17C15C0D5B8F}"/>
              </a:ext>
            </a:extLst>
          </p:cNvPr>
          <p:cNvSpPr>
            <a:spLocks noGrp="1"/>
          </p:cNvSpPr>
          <p:nvPr>
            <p:ph sz="quarter" idx="16"/>
          </p:nvPr>
        </p:nvSpPr>
        <p:spPr/>
        <p:txBody>
          <a:bodyPr/>
          <a:lstStyle/>
          <a:p>
            <a:pPr>
              <a:spcBef>
                <a:spcPts val="500"/>
              </a:spcBef>
              <a:spcAft>
                <a:spcPts val="500"/>
              </a:spcAft>
              <a:buClr>
                <a:srgbClr val="00B050"/>
              </a:buClr>
              <a:buSzPct val="80000"/>
            </a:pPr>
            <a:r>
              <a:rPr lang="en-US" b="1" dirty="0"/>
              <a:t>Actions taken</a:t>
            </a:r>
          </a:p>
          <a:p>
            <a:pPr lvl="1">
              <a:buClr>
                <a:srgbClr val="00B050"/>
              </a:buClr>
            </a:pPr>
            <a:r>
              <a:rPr lang="en-US" sz="1867" dirty="0"/>
              <a:t>Empower deans, chairs, unit directors, etc., to manage workload (academic and non-academic)</a:t>
            </a:r>
            <a:br>
              <a:rPr lang="en-US" sz="1867" dirty="0"/>
            </a:br>
            <a:br>
              <a:rPr lang="en-US" sz="1867" dirty="0"/>
            </a:br>
            <a:br>
              <a:rPr lang="en-US" sz="1867" dirty="0"/>
            </a:br>
            <a:br>
              <a:rPr lang="en-US" sz="1867" dirty="0"/>
            </a:br>
            <a:endParaRPr lang="en-US" sz="1867" dirty="0"/>
          </a:p>
          <a:p>
            <a:pPr lvl="1">
              <a:buClr>
                <a:srgbClr val="00B050"/>
              </a:buClr>
            </a:pPr>
            <a:r>
              <a:rPr lang="en-US" sz="1867" dirty="0"/>
              <a:t>Empower departmental and unit-level leaders and supervisors to determine remote/flexible work where applicable (not all duties can be carried out remotely)</a:t>
            </a:r>
          </a:p>
          <a:p>
            <a:pPr lvl="1">
              <a:buClr>
                <a:srgbClr val="00B050"/>
              </a:buClr>
            </a:pPr>
            <a:endParaRPr lang="en-US" sz="1867" dirty="0"/>
          </a:p>
          <a:p>
            <a:pPr lvl="1">
              <a:buClr>
                <a:srgbClr val="00B050"/>
              </a:buClr>
            </a:pPr>
            <a:endParaRPr lang="en-US" sz="1867" dirty="0"/>
          </a:p>
          <a:p>
            <a:pPr>
              <a:buNone/>
            </a:pPr>
            <a:endParaRPr lang="en-US" dirty="0"/>
          </a:p>
        </p:txBody>
      </p:sp>
      <p:sp>
        <p:nvSpPr>
          <p:cNvPr id="6" name="Slide Number Placeholder 5">
            <a:extLst>
              <a:ext uri="{FF2B5EF4-FFF2-40B4-BE49-F238E27FC236}">
                <a16:creationId xmlns:a16="http://schemas.microsoft.com/office/drawing/2014/main" id="{A6255FA9-7122-49A4-B513-4FBC03A5FDB5}"/>
              </a:ext>
            </a:extLst>
          </p:cNvPr>
          <p:cNvSpPr>
            <a:spLocks noGrp="1"/>
          </p:cNvSpPr>
          <p:nvPr>
            <p:ph type="sldNum" sz="quarter" idx="17"/>
          </p:nvPr>
        </p:nvSpPr>
        <p:spPr/>
        <p:txBody>
          <a:bodyPr/>
          <a:lstStyle/>
          <a:p>
            <a:fld id="{C80DBA1B-D39D-477B-B854-FBDEE599AA4E}" type="slidenum">
              <a:rPr lang="en-US" smtClean="0"/>
              <a:t>73</a:t>
            </a:fld>
            <a:endParaRPr lang="en-US"/>
          </a:p>
        </p:txBody>
      </p:sp>
      <p:sp>
        <p:nvSpPr>
          <p:cNvPr id="7" name="Right Arrow 6">
            <a:extLst>
              <a:ext uri="{FF2B5EF4-FFF2-40B4-BE49-F238E27FC236}">
                <a16:creationId xmlns:a16="http://schemas.microsoft.com/office/drawing/2014/main" id="{6ACD320E-7868-DC41-80AB-7DDCF3544414}"/>
              </a:ext>
            </a:extLst>
          </p:cNvPr>
          <p:cNvSpPr/>
          <p:nvPr/>
        </p:nvSpPr>
        <p:spPr>
          <a:xfrm>
            <a:off x="6422578" y="2120195"/>
            <a:ext cx="51447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8" name="Right Arrow 7">
            <a:extLst>
              <a:ext uri="{FF2B5EF4-FFF2-40B4-BE49-F238E27FC236}">
                <a16:creationId xmlns:a16="http://schemas.microsoft.com/office/drawing/2014/main" id="{FE2011F3-0F13-FC40-ABC9-BAAC58F12E14}"/>
              </a:ext>
            </a:extLst>
          </p:cNvPr>
          <p:cNvSpPr/>
          <p:nvPr/>
        </p:nvSpPr>
        <p:spPr>
          <a:xfrm>
            <a:off x="6414902" y="2980972"/>
            <a:ext cx="51447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9" name="Right Arrow 8">
            <a:extLst>
              <a:ext uri="{FF2B5EF4-FFF2-40B4-BE49-F238E27FC236}">
                <a16:creationId xmlns:a16="http://schemas.microsoft.com/office/drawing/2014/main" id="{748FE73E-6ABD-3249-96E1-AAFC8C796B1A}"/>
              </a:ext>
            </a:extLst>
          </p:cNvPr>
          <p:cNvSpPr/>
          <p:nvPr/>
        </p:nvSpPr>
        <p:spPr>
          <a:xfrm>
            <a:off x="6398387" y="4128207"/>
            <a:ext cx="51447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0" name="Right Brace 9">
            <a:extLst>
              <a:ext uri="{FF2B5EF4-FFF2-40B4-BE49-F238E27FC236}">
                <a16:creationId xmlns:a16="http://schemas.microsoft.com/office/drawing/2014/main" id="{079EF053-8AF3-014C-A838-F6D145C0DEE5}"/>
              </a:ext>
            </a:extLst>
          </p:cNvPr>
          <p:cNvSpPr/>
          <p:nvPr/>
        </p:nvSpPr>
        <p:spPr>
          <a:xfrm>
            <a:off x="5949951" y="2424996"/>
            <a:ext cx="292101" cy="1305785"/>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67"/>
          </a:p>
        </p:txBody>
      </p:sp>
    </p:spTree>
    <p:extLst>
      <p:ext uri="{BB962C8B-B14F-4D97-AF65-F5344CB8AC3E}">
        <p14:creationId xmlns:p14="http://schemas.microsoft.com/office/powerpoint/2010/main" val="14389601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34EFE-7597-7E4B-177F-5AD65DC11C47}"/>
              </a:ext>
            </a:extLst>
          </p:cNvPr>
          <p:cNvSpPr>
            <a:spLocks noGrp="1"/>
          </p:cNvSpPr>
          <p:nvPr>
            <p:ph type="ctrTitle"/>
          </p:nvPr>
        </p:nvSpPr>
        <p:spPr/>
        <p:txBody>
          <a:bodyPr/>
          <a:lstStyle/>
          <a:p>
            <a:r>
              <a:rPr lang="en-US" dirty="0"/>
              <a:t>Resources</a:t>
            </a:r>
          </a:p>
        </p:txBody>
      </p:sp>
      <p:sp>
        <p:nvSpPr>
          <p:cNvPr id="3" name="Subtitle 2">
            <a:extLst>
              <a:ext uri="{FF2B5EF4-FFF2-40B4-BE49-F238E27FC236}">
                <a16:creationId xmlns:a16="http://schemas.microsoft.com/office/drawing/2014/main" id="{86FBE614-45CD-54E5-CB5C-2570C9CE1B7D}"/>
              </a:ext>
            </a:extLst>
          </p:cNvPr>
          <p:cNvSpPr>
            <a:spLocks noGrp="1"/>
          </p:cNvSpPr>
          <p:nvPr>
            <p:ph type="subTitle" idx="1"/>
          </p:nvPr>
        </p:nvSpPr>
        <p:spPr/>
        <p:txBody>
          <a:bodyPr/>
          <a:lstStyle/>
          <a:p>
            <a:endParaRPr lang="en-US" b="0" dirty="0"/>
          </a:p>
        </p:txBody>
      </p:sp>
      <p:sp>
        <p:nvSpPr>
          <p:cNvPr id="4" name="Content Placeholder 3">
            <a:extLst>
              <a:ext uri="{FF2B5EF4-FFF2-40B4-BE49-F238E27FC236}">
                <a16:creationId xmlns:a16="http://schemas.microsoft.com/office/drawing/2014/main" id="{9DA42E07-A123-421D-3730-FB2207984445}"/>
              </a:ext>
            </a:extLst>
          </p:cNvPr>
          <p:cNvSpPr>
            <a:spLocks noGrp="1"/>
          </p:cNvSpPr>
          <p:nvPr>
            <p:ph sz="quarter" idx="15"/>
          </p:nvPr>
        </p:nvSpPr>
        <p:spPr>
          <a:xfrm>
            <a:off x="6729984" y="1346798"/>
            <a:ext cx="5098669" cy="4270836"/>
          </a:xfrm>
        </p:spPr>
        <p:txBody>
          <a:bodyPr/>
          <a:lstStyle/>
          <a:p>
            <a:pPr>
              <a:spcBef>
                <a:spcPts val="500"/>
              </a:spcBef>
              <a:spcAft>
                <a:spcPts val="500"/>
              </a:spcAft>
              <a:buClr>
                <a:srgbClr val="00B050"/>
              </a:buClr>
              <a:buSzPct val="80000"/>
            </a:pPr>
            <a:r>
              <a:rPr lang="en-US" b="1" dirty="0"/>
              <a:t>Next steps</a:t>
            </a:r>
          </a:p>
          <a:p>
            <a:pPr lvl="1">
              <a:buClr>
                <a:srgbClr val="00B050"/>
              </a:buClr>
            </a:pPr>
            <a:br>
              <a:rPr lang="en-US" sz="1867" dirty="0"/>
            </a:br>
            <a:br>
              <a:rPr lang="en-US" sz="1867" dirty="0"/>
            </a:br>
            <a:r>
              <a:rPr lang="en-US" sz="1867" dirty="0"/>
              <a:t>Continue to improve recruitment and onboarding processes for faculty and staff</a:t>
            </a:r>
          </a:p>
          <a:p>
            <a:pPr lvl="1">
              <a:buClr>
                <a:srgbClr val="00B050"/>
              </a:buClr>
            </a:pPr>
            <a:br>
              <a:rPr lang="en-US" sz="1867" dirty="0"/>
            </a:br>
            <a:br>
              <a:rPr lang="en-US" sz="1867" dirty="0"/>
            </a:br>
            <a:r>
              <a:rPr lang="en-US" sz="1867" dirty="0"/>
              <a:t>Continuous improvement of physical space</a:t>
            </a:r>
          </a:p>
          <a:p>
            <a:pPr lvl="1">
              <a:buClr>
                <a:srgbClr val="00B050"/>
              </a:buClr>
            </a:pPr>
            <a:br>
              <a:rPr lang="en-US" sz="1867" dirty="0"/>
            </a:br>
            <a:br>
              <a:rPr lang="en-US" sz="1867" dirty="0"/>
            </a:br>
            <a:br>
              <a:rPr lang="en-US" sz="1867" dirty="0"/>
            </a:br>
            <a:r>
              <a:rPr lang="en-US" sz="1867" dirty="0"/>
              <a:t>Continue sharing financial and other information with campus stakeholders</a:t>
            </a:r>
          </a:p>
          <a:p>
            <a:endParaRPr lang="en-US" dirty="0"/>
          </a:p>
        </p:txBody>
      </p:sp>
      <p:sp>
        <p:nvSpPr>
          <p:cNvPr id="5" name="Content Placeholder 4">
            <a:extLst>
              <a:ext uri="{FF2B5EF4-FFF2-40B4-BE49-F238E27FC236}">
                <a16:creationId xmlns:a16="http://schemas.microsoft.com/office/drawing/2014/main" id="{CC209705-8FF2-532F-267A-17C15C0D5B8F}"/>
              </a:ext>
            </a:extLst>
          </p:cNvPr>
          <p:cNvSpPr>
            <a:spLocks noGrp="1"/>
          </p:cNvSpPr>
          <p:nvPr>
            <p:ph sz="quarter" idx="16"/>
          </p:nvPr>
        </p:nvSpPr>
        <p:spPr>
          <a:xfrm>
            <a:off x="463551" y="1255777"/>
            <a:ext cx="5746475" cy="4638484"/>
          </a:xfrm>
        </p:spPr>
        <p:txBody>
          <a:bodyPr/>
          <a:lstStyle/>
          <a:p>
            <a:pPr>
              <a:spcBef>
                <a:spcPts val="500"/>
              </a:spcBef>
              <a:spcAft>
                <a:spcPts val="500"/>
              </a:spcAft>
              <a:buClr>
                <a:srgbClr val="00B050"/>
              </a:buClr>
              <a:buSzPct val="80000"/>
            </a:pPr>
            <a:r>
              <a:rPr lang="en-US" b="1" dirty="0"/>
              <a:t>Actions taken</a:t>
            </a:r>
          </a:p>
          <a:p>
            <a:pPr lvl="1">
              <a:buClr>
                <a:srgbClr val="00B050"/>
              </a:buClr>
            </a:pPr>
            <a:r>
              <a:rPr lang="en-US" sz="1867" dirty="0"/>
              <a:t>Improved processes for recruitment and onboarding of faculty and staff</a:t>
            </a:r>
          </a:p>
          <a:p>
            <a:pPr lvl="1">
              <a:buClr>
                <a:srgbClr val="00B050"/>
              </a:buClr>
            </a:pPr>
            <a:r>
              <a:rPr lang="en-US" sz="1867" dirty="0"/>
              <a:t>Currently recruiting benefit-eligible positions</a:t>
            </a:r>
          </a:p>
          <a:p>
            <a:pPr marL="761981" lvl="2" indent="-380990">
              <a:buClr>
                <a:srgbClr val="00B050"/>
              </a:buClr>
              <a:buFont typeface="Wingdings 3" panose="05040102010807070707" pitchFamily="18" charset="2"/>
              <a:buChar char=""/>
            </a:pPr>
            <a:r>
              <a:rPr lang="en-US" sz="1600" dirty="0"/>
              <a:t>85 staff positions</a:t>
            </a:r>
          </a:p>
          <a:p>
            <a:pPr marL="761981" lvl="2" indent="-380990">
              <a:buClr>
                <a:srgbClr val="00B050"/>
              </a:buClr>
              <a:buFont typeface="Wingdings 3" panose="05040102010807070707" pitchFamily="18" charset="2"/>
              <a:buChar char=""/>
            </a:pPr>
            <a:r>
              <a:rPr lang="en-US" sz="1600" dirty="0"/>
              <a:t>31 faculty positions</a:t>
            </a:r>
          </a:p>
          <a:p>
            <a:pPr marL="761981" lvl="2" indent="-380990">
              <a:buClr>
                <a:srgbClr val="00B050"/>
              </a:buClr>
              <a:buFont typeface="Wingdings 3" panose="05040102010807070707" pitchFamily="18" charset="2"/>
              <a:buChar char=""/>
            </a:pPr>
            <a:r>
              <a:rPr lang="en-US" sz="1600" dirty="0"/>
              <a:t>17 post doc positions</a:t>
            </a:r>
          </a:p>
          <a:p>
            <a:pPr lvl="1">
              <a:buClr>
                <a:srgbClr val="00B050"/>
              </a:buClr>
            </a:pPr>
            <a:r>
              <a:rPr lang="en-US" sz="1867" dirty="0"/>
              <a:t>Major construction activities to position S&amp;T for growth</a:t>
            </a:r>
          </a:p>
          <a:p>
            <a:pPr lvl="1">
              <a:buClr>
                <a:srgbClr val="00B050"/>
              </a:buClr>
            </a:pPr>
            <a:r>
              <a:rPr lang="en-US" sz="1867" dirty="0"/>
              <a:t>VC for Finance and Ops kicking off information series in November</a:t>
            </a:r>
          </a:p>
          <a:p>
            <a:pPr marL="761981" lvl="2" indent="-380990">
              <a:buClr>
                <a:srgbClr val="00B050"/>
              </a:buClr>
              <a:buFont typeface="Wingdings 3" panose="05040102010807070707" pitchFamily="18" charset="2"/>
              <a:buChar char=""/>
            </a:pPr>
            <a:r>
              <a:rPr lang="en-US" sz="1600" dirty="0"/>
              <a:t>S&amp;T Budget 101, FY24 Financial Outlook, Tuition Structure changes, Campus Construction update, </a:t>
            </a:r>
            <a:r>
              <a:rPr lang="en-US" sz="1600" dirty="0" err="1"/>
              <a:t>Kummer</a:t>
            </a:r>
            <a:r>
              <a:rPr lang="en-US" sz="1600" dirty="0"/>
              <a:t> Investments, HR Goals and Metrics, Status of Physical Plant, etc. </a:t>
            </a:r>
          </a:p>
          <a:p>
            <a:pPr lvl="1">
              <a:buClr>
                <a:srgbClr val="00B050"/>
              </a:buClr>
            </a:pPr>
            <a:endParaRPr lang="en-US" sz="1867" dirty="0"/>
          </a:p>
          <a:p>
            <a:pPr lvl="1">
              <a:buClr>
                <a:srgbClr val="00B050"/>
              </a:buClr>
            </a:pPr>
            <a:endParaRPr lang="en-US" sz="1867" dirty="0"/>
          </a:p>
          <a:p>
            <a:pPr>
              <a:buNone/>
            </a:pPr>
            <a:endParaRPr lang="en-US" dirty="0"/>
          </a:p>
        </p:txBody>
      </p:sp>
      <p:sp>
        <p:nvSpPr>
          <p:cNvPr id="6" name="Slide Number Placeholder 5">
            <a:extLst>
              <a:ext uri="{FF2B5EF4-FFF2-40B4-BE49-F238E27FC236}">
                <a16:creationId xmlns:a16="http://schemas.microsoft.com/office/drawing/2014/main" id="{AB7D6C4B-F727-4117-B156-D7BA9C201790}"/>
              </a:ext>
            </a:extLst>
          </p:cNvPr>
          <p:cNvSpPr>
            <a:spLocks noGrp="1"/>
          </p:cNvSpPr>
          <p:nvPr>
            <p:ph type="sldNum" sz="quarter" idx="17"/>
          </p:nvPr>
        </p:nvSpPr>
        <p:spPr/>
        <p:txBody>
          <a:bodyPr/>
          <a:lstStyle/>
          <a:p>
            <a:fld id="{C80DBA1B-D39D-477B-B854-FBDEE599AA4E}" type="slidenum">
              <a:rPr lang="en-US" smtClean="0"/>
              <a:t>74</a:t>
            </a:fld>
            <a:endParaRPr lang="en-US"/>
          </a:p>
        </p:txBody>
      </p:sp>
      <p:sp>
        <p:nvSpPr>
          <p:cNvPr id="7" name="Right Arrow 6">
            <a:extLst>
              <a:ext uri="{FF2B5EF4-FFF2-40B4-BE49-F238E27FC236}">
                <a16:creationId xmlns:a16="http://schemas.microsoft.com/office/drawing/2014/main" id="{BCC9418B-599D-8840-B40D-170D050984F1}"/>
              </a:ext>
            </a:extLst>
          </p:cNvPr>
          <p:cNvSpPr/>
          <p:nvPr/>
        </p:nvSpPr>
        <p:spPr>
          <a:xfrm>
            <a:off x="6215507" y="2551924"/>
            <a:ext cx="51447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8" name="Right Arrow 7">
            <a:extLst>
              <a:ext uri="{FF2B5EF4-FFF2-40B4-BE49-F238E27FC236}">
                <a16:creationId xmlns:a16="http://schemas.microsoft.com/office/drawing/2014/main" id="{FE359B7E-9FD2-DC4C-8F05-95FCB7715217}"/>
              </a:ext>
            </a:extLst>
          </p:cNvPr>
          <p:cNvSpPr/>
          <p:nvPr/>
        </p:nvSpPr>
        <p:spPr>
          <a:xfrm>
            <a:off x="6180235" y="3521780"/>
            <a:ext cx="51447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9" name="Right Arrow 8">
            <a:extLst>
              <a:ext uri="{FF2B5EF4-FFF2-40B4-BE49-F238E27FC236}">
                <a16:creationId xmlns:a16="http://schemas.microsoft.com/office/drawing/2014/main" id="{FDEBD4BD-D13C-EE4A-A268-AF548BD62AC3}"/>
              </a:ext>
            </a:extLst>
          </p:cNvPr>
          <p:cNvSpPr/>
          <p:nvPr/>
        </p:nvSpPr>
        <p:spPr>
          <a:xfrm>
            <a:off x="6180235" y="4734312"/>
            <a:ext cx="51447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0" name="Right Brace 9">
            <a:extLst>
              <a:ext uri="{FF2B5EF4-FFF2-40B4-BE49-F238E27FC236}">
                <a16:creationId xmlns:a16="http://schemas.microsoft.com/office/drawing/2014/main" id="{7000FF13-63F4-B541-9866-A96947EB6BF3}"/>
              </a:ext>
            </a:extLst>
          </p:cNvPr>
          <p:cNvSpPr/>
          <p:nvPr/>
        </p:nvSpPr>
        <p:spPr>
          <a:xfrm>
            <a:off x="5888134" y="2046004"/>
            <a:ext cx="292101" cy="1305785"/>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67"/>
          </a:p>
        </p:txBody>
      </p:sp>
    </p:spTree>
    <p:extLst>
      <p:ext uri="{BB962C8B-B14F-4D97-AF65-F5344CB8AC3E}">
        <p14:creationId xmlns:p14="http://schemas.microsoft.com/office/powerpoint/2010/main" val="13361056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34EFE-7597-7E4B-177F-5AD65DC11C47}"/>
              </a:ext>
            </a:extLst>
          </p:cNvPr>
          <p:cNvSpPr>
            <a:spLocks noGrp="1"/>
          </p:cNvSpPr>
          <p:nvPr>
            <p:ph type="ctrTitle"/>
          </p:nvPr>
        </p:nvSpPr>
        <p:spPr/>
        <p:txBody>
          <a:bodyPr/>
          <a:lstStyle/>
          <a:p>
            <a:r>
              <a:rPr lang="en-US" dirty="0"/>
              <a:t>Employee investment</a:t>
            </a:r>
          </a:p>
        </p:txBody>
      </p:sp>
      <p:sp>
        <p:nvSpPr>
          <p:cNvPr id="3" name="Subtitle 2">
            <a:extLst>
              <a:ext uri="{FF2B5EF4-FFF2-40B4-BE49-F238E27FC236}">
                <a16:creationId xmlns:a16="http://schemas.microsoft.com/office/drawing/2014/main" id="{86FBE614-45CD-54E5-CB5C-2570C9CE1B7D}"/>
              </a:ext>
            </a:extLst>
          </p:cNvPr>
          <p:cNvSpPr>
            <a:spLocks noGrp="1"/>
          </p:cNvSpPr>
          <p:nvPr>
            <p:ph type="subTitle" idx="1"/>
          </p:nvPr>
        </p:nvSpPr>
        <p:spPr/>
        <p:txBody>
          <a:bodyPr/>
          <a:lstStyle/>
          <a:p>
            <a:endParaRPr lang="en-US" b="0" dirty="0"/>
          </a:p>
        </p:txBody>
      </p:sp>
      <p:sp>
        <p:nvSpPr>
          <p:cNvPr id="4" name="Content Placeholder 3">
            <a:extLst>
              <a:ext uri="{FF2B5EF4-FFF2-40B4-BE49-F238E27FC236}">
                <a16:creationId xmlns:a16="http://schemas.microsoft.com/office/drawing/2014/main" id="{9DA42E07-A123-421D-3730-FB2207984445}"/>
              </a:ext>
            </a:extLst>
          </p:cNvPr>
          <p:cNvSpPr>
            <a:spLocks noGrp="1"/>
          </p:cNvSpPr>
          <p:nvPr>
            <p:ph sz="quarter" idx="15"/>
          </p:nvPr>
        </p:nvSpPr>
        <p:spPr/>
        <p:txBody>
          <a:bodyPr/>
          <a:lstStyle/>
          <a:p>
            <a:pPr>
              <a:spcBef>
                <a:spcPts val="500"/>
              </a:spcBef>
              <a:spcAft>
                <a:spcPts val="500"/>
              </a:spcAft>
              <a:buClr>
                <a:srgbClr val="00B050"/>
              </a:buClr>
              <a:buSzPct val="80000"/>
            </a:pPr>
            <a:r>
              <a:rPr lang="en-US" b="1" dirty="0"/>
              <a:t>Next steps</a:t>
            </a:r>
          </a:p>
          <a:p>
            <a:pPr lvl="1">
              <a:buClr>
                <a:srgbClr val="00B050"/>
              </a:buClr>
            </a:pPr>
            <a:r>
              <a:rPr lang="en-US" sz="1867" dirty="0"/>
              <a:t>Continuous review of salaries and wages with a focus on high turnover and difficult to fill job families</a:t>
            </a:r>
          </a:p>
          <a:p>
            <a:pPr lvl="1">
              <a:buClr>
                <a:srgbClr val="00B050"/>
              </a:buClr>
            </a:pPr>
            <a:br>
              <a:rPr lang="en-US" sz="1867" dirty="0"/>
            </a:br>
            <a:br>
              <a:rPr lang="en-US" sz="1867" dirty="0"/>
            </a:br>
            <a:r>
              <a:rPr lang="en-US" sz="1867" dirty="0"/>
              <a:t>Promote leadership, management and professional development training opportunities for staff</a:t>
            </a:r>
          </a:p>
          <a:p>
            <a:pPr lvl="1">
              <a:buClr>
                <a:srgbClr val="00B050"/>
              </a:buClr>
            </a:pPr>
            <a:r>
              <a:rPr lang="en-US" sz="1867" dirty="0"/>
              <a:t>Continue to work with Staff Council for recognition and training opportunities for staff</a:t>
            </a:r>
          </a:p>
          <a:p>
            <a:pPr lvl="1">
              <a:buClr>
                <a:srgbClr val="00B050"/>
              </a:buClr>
            </a:pPr>
            <a:br>
              <a:rPr lang="en-US" sz="1867" dirty="0"/>
            </a:br>
            <a:r>
              <a:rPr lang="en-US" sz="1867" dirty="0"/>
              <a:t>Fully launch Staff Success Center</a:t>
            </a:r>
          </a:p>
          <a:p>
            <a:pPr lvl="1">
              <a:buClr>
                <a:srgbClr val="00B050"/>
              </a:buClr>
            </a:pPr>
            <a:endParaRPr lang="en-US" sz="1867" dirty="0"/>
          </a:p>
          <a:p>
            <a:endParaRPr lang="en-US" dirty="0"/>
          </a:p>
        </p:txBody>
      </p:sp>
      <p:sp>
        <p:nvSpPr>
          <p:cNvPr id="5" name="Content Placeholder 4">
            <a:extLst>
              <a:ext uri="{FF2B5EF4-FFF2-40B4-BE49-F238E27FC236}">
                <a16:creationId xmlns:a16="http://schemas.microsoft.com/office/drawing/2014/main" id="{CC209705-8FF2-532F-267A-17C15C0D5B8F}"/>
              </a:ext>
            </a:extLst>
          </p:cNvPr>
          <p:cNvSpPr>
            <a:spLocks noGrp="1"/>
          </p:cNvSpPr>
          <p:nvPr>
            <p:ph sz="quarter" idx="16"/>
          </p:nvPr>
        </p:nvSpPr>
        <p:spPr>
          <a:xfrm>
            <a:off x="463552" y="1564217"/>
            <a:ext cx="5254497" cy="4053416"/>
          </a:xfrm>
        </p:spPr>
        <p:txBody>
          <a:bodyPr/>
          <a:lstStyle/>
          <a:p>
            <a:pPr>
              <a:spcBef>
                <a:spcPts val="500"/>
              </a:spcBef>
              <a:spcAft>
                <a:spcPts val="500"/>
              </a:spcAft>
              <a:buClr>
                <a:srgbClr val="00B050"/>
              </a:buClr>
              <a:buSzPct val="80000"/>
            </a:pPr>
            <a:r>
              <a:rPr lang="en-US" b="1" dirty="0"/>
              <a:t>Actions taken</a:t>
            </a:r>
          </a:p>
          <a:p>
            <a:pPr lvl="1">
              <a:buClr>
                <a:srgbClr val="00B050"/>
              </a:buClr>
            </a:pPr>
            <a:r>
              <a:rPr lang="en-US" sz="1867" dirty="0"/>
              <a:t>Invested $5.4M in employee compensation this year</a:t>
            </a:r>
          </a:p>
          <a:p>
            <a:pPr marL="761981" lvl="2" indent="-380990">
              <a:buClr>
                <a:srgbClr val="00B050"/>
              </a:buClr>
              <a:buFont typeface="Wingdings 3" panose="05040102010807070707" pitchFamily="18" charset="2"/>
              <a:buChar char=""/>
            </a:pPr>
            <a:r>
              <a:rPr lang="en-US" sz="1600" dirty="0"/>
              <a:t>$1.9M toward making staff pay more competitive</a:t>
            </a:r>
          </a:p>
          <a:p>
            <a:pPr marL="761981" lvl="2" indent="-380990">
              <a:buClr>
                <a:srgbClr val="00B050"/>
              </a:buClr>
              <a:buFont typeface="Wingdings 3" panose="05040102010807070707" pitchFamily="18" charset="2"/>
              <a:buChar char=""/>
            </a:pPr>
            <a:r>
              <a:rPr lang="en-US" sz="1600" dirty="0"/>
              <a:t>$3.5M in merit-based salary and wage increases for staff and faculty </a:t>
            </a:r>
            <a:endParaRPr lang="en-US" sz="1600" dirty="0">
              <a:highlight>
                <a:srgbClr val="FFFF00"/>
              </a:highlight>
            </a:endParaRPr>
          </a:p>
          <a:p>
            <a:pPr lvl="1">
              <a:buClr>
                <a:srgbClr val="00B050"/>
              </a:buClr>
            </a:pPr>
            <a:r>
              <a:rPr lang="en-US" sz="1867" dirty="0"/>
              <a:t>Initiated leadership, management and professional development program</a:t>
            </a:r>
          </a:p>
          <a:p>
            <a:pPr lvl="1">
              <a:buClr>
                <a:srgbClr val="00B050"/>
              </a:buClr>
            </a:pPr>
            <a:r>
              <a:rPr lang="en-US" sz="1867" dirty="0"/>
              <a:t>Additional recognition through Staff Excellence Awards</a:t>
            </a:r>
          </a:p>
          <a:p>
            <a:pPr marL="761981" lvl="2" indent="-380990">
              <a:buClr>
                <a:srgbClr val="00B050"/>
              </a:buClr>
              <a:buFont typeface="Wingdings 3" panose="05040102010807070707" pitchFamily="18" charset="2"/>
              <a:buChar char=""/>
            </a:pPr>
            <a:r>
              <a:rPr lang="en-US" sz="1600" dirty="0"/>
              <a:t>Value of award increased to $1,000 from $400</a:t>
            </a:r>
          </a:p>
          <a:p>
            <a:pPr lvl="1">
              <a:buClr>
                <a:srgbClr val="00B050"/>
              </a:buClr>
            </a:pPr>
            <a:r>
              <a:rPr lang="en-US" sz="1867" dirty="0"/>
              <a:t>Hired Staff Success Center Manager (Nov 1 start)</a:t>
            </a:r>
          </a:p>
          <a:p>
            <a:pPr lvl="1">
              <a:buClr>
                <a:srgbClr val="00B050"/>
              </a:buClr>
            </a:pPr>
            <a:endParaRPr lang="en-US" sz="1867" dirty="0"/>
          </a:p>
          <a:p>
            <a:pPr>
              <a:buNone/>
            </a:pPr>
            <a:endParaRPr lang="en-US" dirty="0"/>
          </a:p>
        </p:txBody>
      </p:sp>
      <p:sp>
        <p:nvSpPr>
          <p:cNvPr id="6" name="Slide Number Placeholder 5">
            <a:extLst>
              <a:ext uri="{FF2B5EF4-FFF2-40B4-BE49-F238E27FC236}">
                <a16:creationId xmlns:a16="http://schemas.microsoft.com/office/drawing/2014/main" id="{294DCD34-F222-4685-A3B5-15B86A0105A5}"/>
              </a:ext>
            </a:extLst>
          </p:cNvPr>
          <p:cNvSpPr>
            <a:spLocks noGrp="1"/>
          </p:cNvSpPr>
          <p:nvPr>
            <p:ph type="sldNum" sz="quarter" idx="17"/>
          </p:nvPr>
        </p:nvSpPr>
        <p:spPr/>
        <p:txBody>
          <a:bodyPr/>
          <a:lstStyle/>
          <a:p>
            <a:fld id="{C80DBA1B-D39D-477B-B854-FBDEE599AA4E}" type="slidenum">
              <a:rPr lang="en-US" smtClean="0"/>
              <a:t>75</a:t>
            </a:fld>
            <a:endParaRPr lang="en-US"/>
          </a:p>
        </p:txBody>
      </p:sp>
      <p:sp>
        <p:nvSpPr>
          <p:cNvPr id="7" name="Right Arrow 6">
            <a:extLst>
              <a:ext uri="{FF2B5EF4-FFF2-40B4-BE49-F238E27FC236}">
                <a16:creationId xmlns:a16="http://schemas.microsoft.com/office/drawing/2014/main" id="{F4B2FF82-74CE-9947-B9A6-9C67366D1F26}"/>
              </a:ext>
            </a:extLst>
          </p:cNvPr>
          <p:cNvSpPr/>
          <p:nvPr/>
        </p:nvSpPr>
        <p:spPr>
          <a:xfrm>
            <a:off x="5852163" y="2049500"/>
            <a:ext cx="51447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8" name="Right Arrow 7">
            <a:extLst>
              <a:ext uri="{FF2B5EF4-FFF2-40B4-BE49-F238E27FC236}">
                <a16:creationId xmlns:a16="http://schemas.microsoft.com/office/drawing/2014/main" id="{B2D43DBA-C74F-ED4F-8722-CDB60D0E915C}"/>
              </a:ext>
            </a:extLst>
          </p:cNvPr>
          <p:cNvSpPr/>
          <p:nvPr/>
        </p:nvSpPr>
        <p:spPr>
          <a:xfrm>
            <a:off x="5817363" y="3443041"/>
            <a:ext cx="51447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9" name="Right Arrow 8">
            <a:extLst>
              <a:ext uri="{FF2B5EF4-FFF2-40B4-BE49-F238E27FC236}">
                <a16:creationId xmlns:a16="http://schemas.microsoft.com/office/drawing/2014/main" id="{44358922-C5D7-334B-AA6A-3CF624795FFF}"/>
              </a:ext>
            </a:extLst>
          </p:cNvPr>
          <p:cNvSpPr/>
          <p:nvPr/>
        </p:nvSpPr>
        <p:spPr>
          <a:xfrm>
            <a:off x="5827776" y="4097865"/>
            <a:ext cx="51447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0" name="Right Arrow 9">
            <a:extLst>
              <a:ext uri="{FF2B5EF4-FFF2-40B4-BE49-F238E27FC236}">
                <a16:creationId xmlns:a16="http://schemas.microsoft.com/office/drawing/2014/main" id="{3754FFD5-1F70-C146-A31F-A0994312D316}"/>
              </a:ext>
            </a:extLst>
          </p:cNvPr>
          <p:cNvSpPr/>
          <p:nvPr/>
        </p:nvSpPr>
        <p:spPr>
          <a:xfrm>
            <a:off x="5817363" y="4988983"/>
            <a:ext cx="51447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Tree>
    <p:extLst>
      <p:ext uri="{BB962C8B-B14F-4D97-AF65-F5344CB8AC3E}">
        <p14:creationId xmlns:p14="http://schemas.microsoft.com/office/powerpoint/2010/main" val="11182303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34EFE-7597-7E4B-177F-5AD65DC11C47}"/>
              </a:ext>
            </a:extLst>
          </p:cNvPr>
          <p:cNvSpPr>
            <a:spLocks noGrp="1"/>
          </p:cNvSpPr>
          <p:nvPr>
            <p:ph type="ctrTitle"/>
          </p:nvPr>
        </p:nvSpPr>
        <p:spPr/>
        <p:txBody>
          <a:bodyPr/>
          <a:lstStyle/>
          <a:p>
            <a:r>
              <a:rPr lang="en-US" dirty="0"/>
              <a:t>Leadership and campus direction</a:t>
            </a:r>
          </a:p>
        </p:txBody>
      </p:sp>
      <p:sp>
        <p:nvSpPr>
          <p:cNvPr id="3" name="Subtitle 2">
            <a:extLst>
              <a:ext uri="{FF2B5EF4-FFF2-40B4-BE49-F238E27FC236}">
                <a16:creationId xmlns:a16="http://schemas.microsoft.com/office/drawing/2014/main" id="{86FBE614-45CD-54E5-CB5C-2570C9CE1B7D}"/>
              </a:ext>
            </a:extLst>
          </p:cNvPr>
          <p:cNvSpPr>
            <a:spLocks noGrp="1"/>
          </p:cNvSpPr>
          <p:nvPr>
            <p:ph type="subTitle" idx="1"/>
          </p:nvPr>
        </p:nvSpPr>
        <p:spPr/>
        <p:txBody>
          <a:bodyPr/>
          <a:lstStyle/>
          <a:p>
            <a:endParaRPr lang="en-US" b="0" dirty="0"/>
          </a:p>
        </p:txBody>
      </p:sp>
      <p:sp>
        <p:nvSpPr>
          <p:cNvPr id="4" name="Content Placeholder 3">
            <a:extLst>
              <a:ext uri="{FF2B5EF4-FFF2-40B4-BE49-F238E27FC236}">
                <a16:creationId xmlns:a16="http://schemas.microsoft.com/office/drawing/2014/main" id="{9DA42E07-A123-421D-3730-FB2207984445}"/>
              </a:ext>
            </a:extLst>
          </p:cNvPr>
          <p:cNvSpPr>
            <a:spLocks noGrp="1"/>
          </p:cNvSpPr>
          <p:nvPr>
            <p:ph sz="quarter" idx="15"/>
          </p:nvPr>
        </p:nvSpPr>
        <p:spPr>
          <a:xfrm>
            <a:off x="6687060" y="1564217"/>
            <a:ext cx="5141593" cy="4053416"/>
          </a:xfrm>
        </p:spPr>
        <p:txBody>
          <a:bodyPr/>
          <a:lstStyle/>
          <a:p>
            <a:pPr>
              <a:spcBef>
                <a:spcPts val="500"/>
              </a:spcBef>
              <a:spcAft>
                <a:spcPts val="500"/>
              </a:spcAft>
              <a:buClr>
                <a:srgbClr val="00B050"/>
              </a:buClr>
              <a:buSzPct val="80000"/>
            </a:pPr>
            <a:r>
              <a:rPr lang="en-US" b="1" dirty="0"/>
              <a:t>Next steps</a:t>
            </a:r>
          </a:p>
          <a:p>
            <a:pPr lvl="1">
              <a:buClr>
                <a:srgbClr val="00B050"/>
              </a:buClr>
            </a:pPr>
            <a:r>
              <a:rPr lang="en-US" sz="1867" dirty="0"/>
              <a:t>Continue and expand regular meetings with departments, individual faculty and staff</a:t>
            </a:r>
          </a:p>
          <a:p>
            <a:pPr lvl="1">
              <a:buClr>
                <a:srgbClr val="00B050"/>
              </a:buClr>
            </a:pPr>
            <a:r>
              <a:rPr lang="en-US" sz="1867" dirty="0"/>
              <a:t>Promote leadership, management and professional development training opportunities for staff</a:t>
            </a:r>
          </a:p>
          <a:p>
            <a:pPr lvl="1">
              <a:buClr>
                <a:srgbClr val="00B050"/>
              </a:buClr>
            </a:pPr>
            <a:r>
              <a:rPr lang="en-US" sz="1867" dirty="0"/>
              <a:t>Shared governance working groups on urgent and important issues</a:t>
            </a:r>
          </a:p>
          <a:p>
            <a:pPr lvl="1">
              <a:buClr>
                <a:srgbClr val="00B050"/>
              </a:buClr>
            </a:pPr>
            <a:r>
              <a:rPr lang="en-US" sz="1867" dirty="0"/>
              <a:t>- e.g. Library 2050 planning</a:t>
            </a:r>
          </a:p>
          <a:p>
            <a:pPr lvl="1">
              <a:buClr>
                <a:srgbClr val="00B050"/>
              </a:buClr>
            </a:pPr>
            <a:br>
              <a:rPr lang="en-US" sz="1867" dirty="0"/>
            </a:br>
            <a:endParaRPr lang="en-US" dirty="0"/>
          </a:p>
        </p:txBody>
      </p:sp>
      <p:sp>
        <p:nvSpPr>
          <p:cNvPr id="5" name="Content Placeholder 4">
            <a:extLst>
              <a:ext uri="{FF2B5EF4-FFF2-40B4-BE49-F238E27FC236}">
                <a16:creationId xmlns:a16="http://schemas.microsoft.com/office/drawing/2014/main" id="{CC209705-8FF2-532F-267A-17C15C0D5B8F}"/>
              </a:ext>
            </a:extLst>
          </p:cNvPr>
          <p:cNvSpPr>
            <a:spLocks noGrp="1"/>
          </p:cNvSpPr>
          <p:nvPr>
            <p:ph sz="quarter" idx="16"/>
          </p:nvPr>
        </p:nvSpPr>
        <p:spPr>
          <a:xfrm>
            <a:off x="463552" y="1564217"/>
            <a:ext cx="5141593" cy="4053416"/>
          </a:xfrm>
        </p:spPr>
        <p:txBody>
          <a:bodyPr/>
          <a:lstStyle/>
          <a:p>
            <a:pPr>
              <a:spcBef>
                <a:spcPts val="500"/>
              </a:spcBef>
              <a:spcAft>
                <a:spcPts val="500"/>
              </a:spcAft>
              <a:buClr>
                <a:srgbClr val="00B050"/>
              </a:buClr>
              <a:buSzPct val="80000"/>
            </a:pPr>
            <a:r>
              <a:rPr lang="en-US" b="1" dirty="0"/>
              <a:t>Actions taken</a:t>
            </a:r>
          </a:p>
          <a:p>
            <a:pPr lvl="1">
              <a:buClr>
                <a:srgbClr val="00B050"/>
              </a:buClr>
            </a:pPr>
            <a:r>
              <a:rPr lang="en-US" sz="1867" dirty="0"/>
              <a:t>Chancellor and Provost meetings with colleges, academic and non-academic departments</a:t>
            </a:r>
          </a:p>
          <a:p>
            <a:pPr lvl="1">
              <a:buClr>
                <a:srgbClr val="00B050"/>
              </a:buClr>
            </a:pPr>
            <a:r>
              <a:rPr lang="en-US" sz="1867" dirty="0"/>
              <a:t>Initiated leadership, management and professional development program</a:t>
            </a:r>
            <a:br>
              <a:rPr lang="en-US" sz="1867" dirty="0"/>
            </a:br>
            <a:endParaRPr lang="en-US" sz="1867" dirty="0"/>
          </a:p>
          <a:p>
            <a:pPr lvl="1">
              <a:buClr>
                <a:srgbClr val="00B050"/>
              </a:buClr>
            </a:pPr>
            <a:r>
              <a:rPr lang="en-US" sz="1867" dirty="0"/>
              <a:t>Initiated Vision, Strategy and Execution Priorities (VSE) planning for S&amp;T and aligned with North Star goals (recruitment, retention, research, reputation)</a:t>
            </a:r>
          </a:p>
          <a:p>
            <a:pPr lvl="1">
              <a:buClr>
                <a:srgbClr val="00B050"/>
              </a:buClr>
            </a:pPr>
            <a:endParaRPr lang="en-US" sz="1867" dirty="0"/>
          </a:p>
          <a:p>
            <a:pPr lvl="1">
              <a:buClr>
                <a:srgbClr val="00B050"/>
              </a:buClr>
            </a:pPr>
            <a:endParaRPr lang="en-US" sz="1867" dirty="0"/>
          </a:p>
          <a:p>
            <a:pPr>
              <a:buNone/>
            </a:pPr>
            <a:endParaRPr lang="en-US" dirty="0"/>
          </a:p>
        </p:txBody>
      </p:sp>
      <p:sp>
        <p:nvSpPr>
          <p:cNvPr id="6" name="Slide Number Placeholder 5">
            <a:extLst>
              <a:ext uri="{FF2B5EF4-FFF2-40B4-BE49-F238E27FC236}">
                <a16:creationId xmlns:a16="http://schemas.microsoft.com/office/drawing/2014/main" id="{A5D2F879-F7EB-470A-A18C-59F36F6E51AB}"/>
              </a:ext>
            </a:extLst>
          </p:cNvPr>
          <p:cNvSpPr>
            <a:spLocks noGrp="1"/>
          </p:cNvSpPr>
          <p:nvPr>
            <p:ph type="sldNum" sz="quarter" idx="17"/>
          </p:nvPr>
        </p:nvSpPr>
        <p:spPr/>
        <p:txBody>
          <a:bodyPr/>
          <a:lstStyle/>
          <a:p>
            <a:fld id="{C80DBA1B-D39D-477B-B854-FBDEE599AA4E}" type="slidenum">
              <a:rPr lang="en-US" smtClean="0"/>
              <a:t>76</a:t>
            </a:fld>
            <a:endParaRPr lang="en-US"/>
          </a:p>
        </p:txBody>
      </p:sp>
      <p:sp>
        <p:nvSpPr>
          <p:cNvPr id="7" name="Right Arrow 6">
            <a:extLst>
              <a:ext uri="{FF2B5EF4-FFF2-40B4-BE49-F238E27FC236}">
                <a16:creationId xmlns:a16="http://schemas.microsoft.com/office/drawing/2014/main" id="{17E2A5BA-5938-C749-9AFE-88D6C8DED58B}"/>
              </a:ext>
            </a:extLst>
          </p:cNvPr>
          <p:cNvSpPr/>
          <p:nvPr/>
        </p:nvSpPr>
        <p:spPr>
          <a:xfrm>
            <a:off x="5940934" y="2031020"/>
            <a:ext cx="51447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8" name="Right Arrow 7">
            <a:extLst>
              <a:ext uri="{FF2B5EF4-FFF2-40B4-BE49-F238E27FC236}">
                <a16:creationId xmlns:a16="http://schemas.microsoft.com/office/drawing/2014/main" id="{3B006B55-D37E-544E-94E2-B7E190B3D9AA}"/>
              </a:ext>
            </a:extLst>
          </p:cNvPr>
          <p:cNvSpPr/>
          <p:nvPr/>
        </p:nvSpPr>
        <p:spPr>
          <a:xfrm>
            <a:off x="5940934" y="2762716"/>
            <a:ext cx="51447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9" name="Right Arrow 8">
            <a:extLst>
              <a:ext uri="{FF2B5EF4-FFF2-40B4-BE49-F238E27FC236}">
                <a16:creationId xmlns:a16="http://schemas.microsoft.com/office/drawing/2014/main" id="{DEF32CCF-5BE8-1044-A2AF-BEFBC2337779}"/>
              </a:ext>
            </a:extLst>
          </p:cNvPr>
          <p:cNvSpPr/>
          <p:nvPr/>
        </p:nvSpPr>
        <p:spPr>
          <a:xfrm>
            <a:off x="5940934" y="3590925"/>
            <a:ext cx="51447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Tree>
    <p:extLst>
      <p:ext uri="{BB962C8B-B14F-4D97-AF65-F5344CB8AC3E}">
        <p14:creationId xmlns:p14="http://schemas.microsoft.com/office/powerpoint/2010/main" val="27374185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34EFE-7597-7E4B-177F-5AD65DC11C47}"/>
              </a:ext>
            </a:extLst>
          </p:cNvPr>
          <p:cNvSpPr>
            <a:spLocks noGrp="1"/>
          </p:cNvSpPr>
          <p:nvPr>
            <p:ph type="title"/>
          </p:nvPr>
        </p:nvSpPr>
        <p:spPr/>
        <p:txBody>
          <a:bodyPr/>
          <a:lstStyle/>
          <a:p>
            <a:pPr algn="ctr"/>
            <a:r>
              <a:rPr lang="en-US" dirty="0"/>
              <a:t>Thank you. Questions?</a:t>
            </a:r>
            <a:br>
              <a:rPr lang="en-US" dirty="0"/>
            </a:br>
            <a:endParaRPr lang="en-US" sz="1867" dirty="0"/>
          </a:p>
        </p:txBody>
      </p:sp>
      <p:sp>
        <p:nvSpPr>
          <p:cNvPr id="3" name="Slide Number Placeholder 2">
            <a:extLst>
              <a:ext uri="{FF2B5EF4-FFF2-40B4-BE49-F238E27FC236}">
                <a16:creationId xmlns:a16="http://schemas.microsoft.com/office/drawing/2014/main" id="{F232D90E-9AD5-498D-8184-87A2C4CD1690}"/>
              </a:ext>
            </a:extLst>
          </p:cNvPr>
          <p:cNvSpPr>
            <a:spLocks noGrp="1"/>
          </p:cNvSpPr>
          <p:nvPr>
            <p:ph type="sldNum" sz="quarter" idx="10"/>
          </p:nvPr>
        </p:nvSpPr>
        <p:spPr/>
        <p:txBody>
          <a:bodyPr/>
          <a:lstStyle/>
          <a:p>
            <a:fld id="{C80DBA1B-D39D-477B-B854-FBDEE599AA4E}" type="slidenum">
              <a:rPr lang="en-US" smtClean="0"/>
              <a:t>77</a:t>
            </a:fld>
            <a:endParaRPr lang="en-US" dirty="0"/>
          </a:p>
        </p:txBody>
      </p:sp>
    </p:spTree>
    <p:extLst>
      <p:ext uri="{BB962C8B-B14F-4D97-AF65-F5344CB8AC3E}">
        <p14:creationId xmlns:p14="http://schemas.microsoft.com/office/powerpoint/2010/main" val="15747872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8"/>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a:latin typeface="Arial"/>
                <a:ea typeface="Arial"/>
                <a:cs typeface="Arial"/>
                <a:sym typeface="Arial"/>
              </a:rPr>
              <a:t>VIII. 	Adjourn</a:t>
            </a:r>
            <a:endParaRPr/>
          </a:p>
          <a:p>
            <a:pPr marL="342900" lvl="0" indent="-114300" algn="l" rtl="0">
              <a:lnSpc>
                <a:spcPct val="100000"/>
              </a:lnSpc>
              <a:spcBef>
                <a:spcPts val="720"/>
              </a:spcBef>
              <a:spcAft>
                <a:spcPts val="0"/>
              </a:spcAft>
              <a:buClr>
                <a:srgbClr val="509E2F"/>
              </a:buClr>
              <a:buSzPts val="3600"/>
              <a:buFont typeface="Merriweather Sans"/>
              <a:buNone/>
            </a:pPr>
            <a:endParaRPr sz="3600" b="1">
              <a:solidFill>
                <a:srgbClr val="003B49"/>
              </a:solidFill>
              <a:latin typeface="Arial"/>
              <a:ea typeface="Arial"/>
              <a:cs typeface="Arial"/>
              <a:sym typeface="Arial"/>
            </a:endParaRPr>
          </a:p>
          <a:p>
            <a:pPr marL="514350" lvl="0" indent="-285750" algn="l" rtl="0">
              <a:lnSpc>
                <a:spcPct val="100000"/>
              </a:lnSpc>
              <a:spcBef>
                <a:spcPts val="720"/>
              </a:spcBef>
              <a:spcAft>
                <a:spcPts val="0"/>
              </a:spcAft>
              <a:buClr>
                <a:srgbClr val="509E2F"/>
              </a:buClr>
              <a:buSzPts val="3600"/>
              <a:buNone/>
            </a:pPr>
            <a:endParaRPr sz="3600" b="1">
              <a:solidFill>
                <a:srgbClr val="003B49"/>
              </a:solidFill>
              <a:latin typeface="Arial"/>
              <a:ea typeface="Arial"/>
              <a:cs typeface="Arial"/>
              <a:sym typeface="Arial"/>
            </a:endParaRPr>
          </a:p>
          <a:p>
            <a:pPr marL="342900" lvl="0" indent="-114300" algn="l" rtl="0">
              <a:lnSpc>
                <a:spcPct val="100000"/>
              </a:lnSpc>
              <a:spcBef>
                <a:spcPts val="720"/>
              </a:spcBef>
              <a:spcAft>
                <a:spcPts val="0"/>
              </a:spcAft>
              <a:buClr>
                <a:srgbClr val="509E2F"/>
              </a:buClr>
              <a:buSzPts val="3600"/>
              <a:buFont typeface="Merriweather Sans"/>
              <a:buNone/>
            </a:pPr>
            <a:endParaRPr sz="3600"/>
          </a:p>
        </p:txBody>
      </p:sp>
      <p:sp>
        <p:nvSpPr>
          <p:cNvPr id="438" name="Google Shape;438;p48"/>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
        <p:nvSpPr>
          <p:cNvPr id="439" name="Google Shape;439;p48"/>
          <p:cNvSpPr txBox="1"/>
          <p:nvPr/>
        </p:nvSpPr>
        <p:spPr>
          <a:xfrm>
            <a:off x="9893559" y="6311388"/>
            <a:ext cx="43786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8D88A2"/>
                </a:solidFill>
                <a:latin typeface="Calibri"/>
                <a:ea typeface="Calibri"/>
                <a:cs typeface="Calibri"/>
                <a:sym typeface="Calibri"/>
              </a:rPr>
              <a:t>78</a:t>
            </a:fld>
            <a:endParaRPr sz="1200" b="0" i="0" u="none" strike="noStrike" cap="none">
              <a:solidFill>
                <a:srgbClr val="8D88A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16db02d0b30_0_10"/>
          <p:cNvSpPr txBox="1">
            <a:spLocks noGrp="1"/>
          </p:cNvSpPr>
          <p:nvPr>
            <p:ph type="body" idx="1"/>
          </p:nvPr>
        </p:nvSpPr>
        <p:spPr>
          <a:xfrm>
            <a:off x="421021" y="1710537"/>
            <a:ext cx="10928400" cy="4956000"/>
          </a:xfrm>
          <a:prstGeom prst="rect">
            <a:avLst/>
          </a:prstGeom>
          <a:noFill/>
          <a:ln>
            <a:noFill/>
          </a:ln>
        </p:spPr>
        <p:txBody>
          <a:bodyPr spcFirstLastPara="1" wrap="square" lIns="121900" tIns="60925" rIns="121900" bIns="60925" anchor="t" anchorCtr="0">
            <a:noAutofit/>
          </a:bodyPr>
          <a:lstStyle/>
          <a:p>
            <a:pPr marL="457200" lvl="0" indent="-457200" algn="l" rtl="0">
              <a:spcBef>
                <a:spcPts val="0"/>
              </a:spcBef>
              <a:spcAft>
                <a:spcPts val="0"/>
              </a:spcAft>
              <a:buClr>
                <a:srgbClr val="509E2F"/>
              </a:buClr>
              <a:buSzPts val="3200"/>
              <a:buFont typeface="Merriweather Sans"/>
              <a:buChar char="&gt;"/>
            </a:pPr>
            <a:r>
              <a:rPr lang="en"/>
              <a:t>Gen Fac Meetings and You, the Gen Fac</a:t>
            </a:r>
            <a:endParaRPr/>
          </a:p>
          <a:p>
            <a:pPr marL="990600" lvl="1" indent="-387350" algn="l" rtl="0">
              <a:spcBef>
                <a:spcPts val="500"/>
              </a:spcBef>
              <a:spcAft>
                <a:spcPts val="0"/>
              </a:spcAft>
              <a:buClr>
                <a:srgbClr val="509E2F"/>
              </a:buClr>
              <a:buSzPts val="2700"/>
              <a:buChar char="–"/>
            </a:pPr>
            <a:r>
              <a:rPr lang="en"/>
              <a:t>This is where to hear the Chancellor and Provost and their plans/visions for campus for the year.</a:t>
            </a:r>
            <a:endParaRPr/>
          </a:p>
          <a:p>
            <a:pPr marL="990600" lvl="1" indent="-387350" algn="l" rtl="0">
              <a:spcBef>
                <a:spcPts val="500"/>
              </a:spcBef>
              <a:spcAft>
                <a:spcPts val="0"/>
              </a:spcAft>
              <a:buClr>
                <a:srgbClr val="509E2F"/>
              </a:buClr>
              <a:buSzPts val="2700"/>
              <a:buChar char="–"/>
            </a:pPr>
            <a:r>
              <a:rPr lang="en"/>
              <a:t>If you have questions, please come to the meeting to ask them</a:t>
            </a:r>
            <a:endParaRPr/>
          </a:p>
          <a:p>
            <a:pPr marL="990600" lvl="1" indent="-387350" algn="l" rtl="0">
              <a:spcBef>
                <a:spcPts val="500"/>
              </a:spcBef>
              <a:spcAft>
                <a:spcPts val="0"/>
              </a:spcAft>
              <a:buClr>
                <a:srgbClr val="509E2F"/>
              </a:buClr>
              <a:buSzPts val="2700"/>
              <a:buChar char="–"/>
            </a:pPr>
            <a:r>
              <a:rPr lang="en"/>
              <a:t>If you have questions but don’t feel comfortable asking them, email me and I will ask them for you</a:t>
            </a:r>
            <a:endParaRPr/>
          </a:p>
          <a:p>
            <a:pPr marL="457200" lvl="0" indent="-457200" algn="l" rtl="0">
              <a:spcBef>
                <a:spcPts val="600"/>
              </a:spcBef>
              <a:spcAft>
                <a:spcPts val="0"/>
              </a:spcAft>
              <a:buClr>
                <a:srgbClr val="509E2F"/>
              </a:buClr>
              <a:buSzPts val="3200"/>
              <a:buFont typeface="Merriweather Sans"/>
              <a:buChar char="&gt;"/>
            </a:pPr>
            <a:r>
              <a:rPr lang="en"/>
              <a:t>Faculty Senate meetings</a:t>
            </a:r>
            <a:endParaRPr/>
          </a:p>
          <a:p>
            <a:pPr marL="990600" lvl="1" indent="-387350" algn="l" rtl="0">
              <a:spcBef>
                <a:spcPts val="500"/>
              </a:spcBef>
              <a:spcAft>
                <a:spcPts val="0"/>
              </a:spcAft>
              <a:buClr>
                <a:srgbClr val="509E2F"/>
              </a:buClr>
              <a:buSzPts val="2700"/>
              <a:buChar char="–"/>
            </a:pPr>
            <a:r>
              <a:rPr lang="en"/>
              <a:t>By Laws: D.4.a. The Faculty Senate is the legislative and policy-making body of the General Faculty </a:t>
            </a:r>
            <a:endParaRPr/>
          </a:p>
          <a:p>
            <a:pPr marL="990600" lvl="1" indent="-387350" algn="l" rtl="0">
              <a:spcBef>
                <a:spcPts val="500"/>
              </a:spcBef>
              <a:spcAft>
                <a:spcPts val="0"/>
              </a:spcAft>
              <a:buClr>
                <a:srgbClr val="509E2F"/>
              </a:buClr>
              <a:buSzPts val="2700"/>
              <a:buChar char="–"/>
            </a:pPr>
            <a:r>
              <a:rPr lang="en"/>
              <a:t>C &amp; P are here to answer some questions</a:t>
            </a:r>
            <a:endParaRPr/>
          </a:p>
          <a:p>
            <a:pPr marL="457200" lvl="0" indent="-254000" algn="l" rtl="0">
              <a:spcBef>
                <a:spcPts val="600"/>
              </a:spcBef>
              <a:spcAft>
                <a:spcPts val="0"/>
              </a:spcAft>
              <a:buClr>
                <a:srgbClr val="509E2F"/>
              </a:buClr>
              <a:buSzPts val="3200"/>
              <a:buFont typeface="Merriweather Sans"/>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 calcmode="lin" valueType="num">
                                      <p:cBhvr additive="base">
                                        <p:cTn id="7" dur="500"/>
                                        <p:tgtEl>
                                          <p:spTgt spid="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7">
                                            <p:txEl>
                                              <p:pRg st="1" end="1"/>
                                            </p:txEl>
                                          </p:spTgt>
                                        </p:tgtEl>
                                        <p:attrNameLst>
                                          <p:attrName>style.visibility</p:attrName>
                                        </p:attrNameLst>
                                      </p:cBhvr>
                                      <p:to>
                                        <p:strVal val="visible"/>
                                      </p:to>
                                    </p:set>
                                    <p:anim calcmode="lin" valueType="num">
                                      <p:cBhvr additive="base">
                                        <p:cTn id="12" dur="500"/>
                                        <p:tgtEl>
                                          <p:spTgt spid="1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7">
                                            <p:txEl>
                                              <p:pRg st="2" end="2"/>
                                            </p:txEl>
                                          </p:spTgt>
                                        </p:tgtEl>
                                        <p:attrNameLst>
                                          <p:attrName>style.visibility</p:attrName>
                                        </p:attrNameLst>
                                      </p:cBhvr>
                                      <p:to>
                                        <p:strVal val="visible"/>
                                      </p:to>
                                    </p:set>
                                    <p:anim calcmode="lin" valueType="num">
                                      <p:cBhvr additive="base">
                                        <p:cTn id="17" dur="500"/>
                                        <p:tgtEl>
                                          <p:spTgt spid="1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7">
                                            <p:txEl>
                                              <p:pRg st="3" end="3"/>
                                            </p:txEl>
                                          </p:spTgt>
                                        </p:tgtEl>
                                        <p:attrNameLst>
                                          <p:attrName>style.visibility</p:attrName>
                                        </p:attrNameLst>
                                      </p:cBhvr>
                                      <p:to>
                                        <p:strVal val="visible"/>
                                      </p:to>
                                    </p:set>
                                    <p:anim calcmode="lin" valueType="num">
                                      <p:cBhvr additive="base">
                                        <p:cTn id="22" dur="500"/>
                                        <p:tgtEl>
                                          <p:spTgt spid="1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7">
                                            <p:txEl>
                                              <p:pRg st="4" end="4"/>
                                            </p:txEl>
                                          </p:spTgt>
                                        </p:tgtEl>
                                        <p:attrNameLst>
                                          <p:attrName>style.visibility</p:attrName>
                                        </p:attrNameLst>
                                      </p:cBhvr>
                                      <p:to>
                                        <p:strVal val="visible"/>
                                      </p:to>
                                    </p:set>
                                    <p:anim calcmode="lin" valueType="num">
                                      <p:cBhvr additive="base">
                                        <p:cTn id="27" dur="500"/>
                                        <p:tgtEl>
                                          <p:spTgt spid="1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7">
                                            <p:txEl>
                                              <p:pRg st="5" end="5"/>
                                            </p:txEl>
                                          </p:spTgt>
                                        </p:tgtEl>
                                        <p:attrNameLst>
                                          <p:attrName>style.visibility</p:attrName>
                                        </p:attrNameLst>
                                      </p:cBhvr>
                                      <p:to>
                                        <p:strVal val="visible"/>
                                      </p:to>
                                    </p:set>
                                    <p:anim calcmode="lin" valueType="num">
                                      <p:cBhvr additive="base">
                                        <p:cTn id="32" dur="500"/>
                                        <p:tgtEl>
                                          <p:spTgt spid="14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7">
                                            <p:txEl>
                                              <p:pRg st="6" end="6"/>
                                            </p:txEl>
                                          </p:spTgt>
                                        </p:tgtEl>
                                        <p:attrNameLst>
                                          <p:attrName>style.visibility</p:attrName>
                                        </p:attrNameLst>
                                      </p:cBhvr>
                                      <p:to>
                                        <p:strVal val="visible"/>
                                      </p:to>
                                    </p:set>
                                    <p:anim calcmode="lin" valueType="num">
                                      <p:cBhvr additive="base">
                                        <p:cTn id="37" dur="500"/>
                                        <p:tgtEl>
                                          <p:spTgt spid="14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7">
                                            <p:txEl>
                                              <p:pRg st="7" end="7"/>
                                            </p:txEl>
                                          </p:spTgt>
                                        </p:tgtEl>
                                        <p:attrNameLst>
                                          <p:attrName>style.visibility</p:attrName>
                                        </p:attrNameLst>
                                      </p:cBhvr>
                                      <p:to>
                                        <p:strVal val="visible"/>
                                      </p:to>
                                    </p:set>
                                    <p:anim calcmode="lin" valueType="num">
                                      <p:cBhvr additive="base">
                                        <p:cTn id="42" dur="500"/>
                                        <p:tgtEl>
                                          <p:spTgt spid="14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6db02d0b30_0_15"/>
          <p:cNvSpPr txBox="1">
            <a:spLocks noGrp="1"/>
          </p:cNvSpPr>
          <p:nvPr>
            <p:ph type="body" idx="1"/>
          </p:nvPr>
        </p:nvSpPr>
        <p:spPr>
          <a:xfrm>
            <a:off x="631810" y="1769241"/>
            <a:ext cx="10928400" cy="5271300"/>
          </a:xfrm>
          <a:prstGeom prst="rect">
            <a:avLst/>
          </a:prstGeom>
          <a:noFill/>
          <a:ln>
            <a:noFill/>
          </a:ln>
        </p:spPr>
        <p:txBody>
          <a:bodyPr spcFirstLastPara="1" wrap="square" lIns="121900" tIns="60925" rIns="121900" bIns="60925" anchor="t" anchorCtr="0">
            <a:noAutofit/>
          </a:bodyPr>
          <a:lstStyle/>
          <a:p>
            <a:pPr marL="457200" lvl="0" indent="-457200" algn="l" rtl="0">
              <a:spcBef>
                <a:spcPts val="0"/>
              </a:spcBef>
              <a:spcAft>
                <a:spcPts val="0"/>
              </a:spcAft>
              <a:buClr>
                <a:srgbClr val="509E2F"/>
              </a:buClr>
              <a:buSzPts val="3200"/>
              <a:buFont typeface="Merriweather Sans"/>
              <a:buChar char="&gt;"/>
            </a:pPr>
            <a:r>
              <a:rPr lang="en"/>
              <a:t>Climate Survey</a:t>
            </a:r>
            <a:endParaRPr/>
          </a:p>
          <a:p>
            <a:pPr marL="990600" lvl="1" indent="-387350" algn="l" rtl="0">
              <a:spcBef>
                <a:spcPts val="500"/>
              </a:spcBef>
              <a:spcAft>
                <a:spcPts val="0"/>
              </a:spcAft>
              <a:buClr>
                <a:srgbClr val="509E2F"/>
              </a:buClr>
              <a:buSzPts val="2700"/>
              <a:buChar char="–"/>
            </a:pPr>
            <a:r>
              <a:rPr lang="en"/>
              <a:t>We are reporting on that today, so you will have time to ask questions of C &amp; P there</a:t>
            </a:r>
            <a:endParaRPr/>
          </a:p>
          <a:p>
            <a:pPr marL="457200" lvl="0" indent="-457200" algn="l" rtl="0">
              <a:spcBef>
                <a:spcPts val="600"/>
              </a:spcBef>
              <a:spcAft>
                <a:spcPts val="0"/>
              </a:spcAft>
              <a:buClr>
                <a:srgbClr val="509E2F"/>
              </a:buClr>
              <a:buSzPts val="3200"/>
              <a:buFont typeface="Merriweather Sans"/>
              <a:buChar char="&gt;"/>
            </a:pPr>
            <a:r>
              <a:rPr lang="en"/>
              <a:t>Emeritus Faculty/Retired Staff email access</a:t>
            </a:r>
            <a:endParaRPr/>
          </a:p>
          <a:p>
            <a:pPr marL="990600" lvl="1" indent="-387350" algn="l" rtl="0">
              <a:spcBef>
                <a:spcPts val="500"/>
              </a:spcBef>
              <a:spcAft>
                <a:spcPts val="0"/>
              </a:spcAft>
              <a:buClr>
                <a:srgbClr val="509E2F"/>
              </a:buClr>
              <a:buSzPts val="2700"/>
              <a:buChar char="–"/>
            </a:pPr>
            <a:r>
              <a:rPr lang="en"/>
              <a:t>We are looking at this</a:t>
            </a:r>
            <a:endParaRPr/>
          </a:p>
          <a:p>
            <a:pPr marL="457200" lvl="0" indent="-457200" algn="l" rtl="0">
              <a:spcBef>
                <a:spcPts val="600"/>
              </a:spcBef>
              <a:spcAft>
                <a:spcPts val="0"/>
              </a:spcAft>
              <a:buClr>
                <a:srgbClr val="509E2F"/>
              </a:buClr>
              <a:buSzPts val="3200"/>
              <a:buFont typeface="Merriweather Sans"/>
              <a:buChar char="&gt;"/>
            </a:pPr>
            <a:r>
              <a:rPr lang="en"/>
              <a:t>Annual Campus Memorial Concept</a:t>
            </a:r>
            <a:endParaRPr/>
          </a:p>
          <a:p>
            <a:pPr marL="990600" lvl="1" indent="-387350" algn="l" rtl="0">
              <a:spcBef>
                <a:spcPts val="500"/>
              </a:spcBef>
              <a:spcAft>
                <a:spcPts val="0"/>
              </a:spcAft>
              <a:buClr>
                <a:srgbClr val="509E2F"/>
              </a:buClr>
              <a:buSzPts val="2700"/>
              <a:buChar char="–"/>
            </a:pPr>
            <a:r>
              <a:rPr lang="en"/>
              <a:t>Honoring students, staff, and faculty who have passed away over the previous year</a:t>
            </a:r>
            <a:endParaRPr/>
          </a:p>
          <a:p>
            <a:pPr marL="990600" lvl="1" indent="-387350" algn="l" rtl="0">
              <a:spcBef>
                <a:spcPts val="500"/>
              </a:spcBef>
              <a:spcAft>
                <a:spcPts val="0"/>
              </a:spcAft>
              <a:buClr>
                <a:srgbClr val="509E2F"/>
              </a:buClr>
              <a:buSzPts val="2700"/>
              <a:buChar char="–"/>
            </a:pPr>
            <a:r>
              <a:rPr lang="en"/>
              <a:t>Would like a faculty senator to serve for input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 calcmode="lin" valueType="num">
                                      <p:cBhvr additive="base">
                                        <p:cTn id="7" dur="500"/>
                                        <p:tgtEl>
                                          <p:spTgt spid="1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 calcmode="lin" valueType="num">
                                      <p:cBhvr additive="base">
                                        <p:cTn id="12" dur="500"/>
                                        <p:tgtEl>
                                          <p:spTgt spid="1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2">
                                            <p:txEl>
                                              <p:pRg st="2" end="2"/>
                                            </p:txEl>
                                          </p:spTgt>
                                        </p:tgtEl>
                                        <p:attrNameLst>
                                          <p:attrName>style.visibility</p:attrName>
                                        </p:attrNameLst>
                                      </p:cBhvr>
                                      <p:to>
                                        <p:strVal val="visible"/>
                                      </p:to>
                                    </p:set>
                                    <p:anim calcmode="lin" valueType="num">
                                      <p:cBhvr additive="base">
                                        <p:cTn id="17" dur="500"/>
                                        <p:tgtEl>
                                          <p:spTgt spid="1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2">
                                            <p:txEl>
                                              <p:pRg st="3" end="3"/>
                                            </p:txEl>
                                          </p:spTgt>
                                        </p:tgtEl>
                                        <p:attrNameLst>
                                          <p:attrName>style.visibility</p:attrName>
                                        </p:attrNameLst>
                                      </p:cBhvr>
                                      <p:to>
                                        <p:strVal val="visible"/>
                                      </p:to>
                                    </p:set>
                                    <p:anim calcmode="lin" valueType="num">
                                      <p:cBhvr additive="base">
                                        <p:cTn id="22" dur="500"/>
                                        <p:tgtEl>
                                          <p:spTgt spid="15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2">
                                            <p:txEl>
                                              <p:pRg st="4" end="4"/>
                                            </p:txEl>
                                          </p:spTgt>
                                        </p:tgtEl>
                                        <p:attrNameLst>
                                          <p:attrName>style.visibility</p:attrName>
                                        </p:attrNameLst>
                                      </p:cBhvr>
                                      <p:to>
                                        <p:strVal val="visible"/>
                                      </p:to>
                                    </p:set>
                                    <p:anim calcmode="lin" valueType="num">
                                      <p:cBhvr additive="base">
                                        <p:cTn id="27" dur="500"/>
                                        <p:tgtEl>
                                          <p:spTgt spid="15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2">
                                            <p:txEl>
                                              <p:pRg st="5" end="5"/>
                                            </p:txEl>
                                          </p:spTgt>
                                        </p:tgtEl>
                                        <p:attrNameLst>
                                          <p:attrName>style.visibility</p:attrName>
                                        </p:attrNameLst>
                                      </p:cBhvr>
                                      <p:to>
                                        <p:strVal val="visible"/>
                                      </p:to>
                                    </p:set>
                                    <p:anim calcmode="lin" valueType="num">
                                      <p:cBhvr additive="base">
                                        <p:cTn id="32" dur="500"/>
                                        <p:tgtEl>
                                          <p:spTgt spid="15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2">
                                            <p:txEl>
                                              <p:pRg st="6" end="6"/>
                                            </p:txEl>
                                          </p:spTgt>
                                        </p:tgtEl>
                                        <p:attrNameLst>
                                          <p:attrName>style.visibility</p:attrName>
                                        </p:attrNameLst>
                                      </p:cBhvr>
                                      <p:to>
                                        <p:strVal val="visible"/>
                                      </p:to>
                                    </p:set>
                                    <p:anim calcmode="lin" valueType="num">
                                      <p:cBhvr additive="base">
                                        <p:cTn id="37" dur="500"/>
                                        <p:tgtEl>
                                          <p:spTgt spid="1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andT-Option A">
  <a:themeElements>
    <a:clrScheme name="SandT2018">
      <a:dk1>
        <a:srgbClr val="000000"/>
      </a:dk1>
      <a:lt1>
        <a:srgbClr val="FFFFFF"/>
      </a:lt1>
      <a:dk2>
        <a:srgbClr val="DCE3E3"/>
      </a:dk2>
      <a:lt2>
        <a:srgbClr val="636669"/>
      </a:lt2>
      <a:accent1>
        <a:srgbClr val="007933"/>
      </a:accent1>
      <a:accent2>
        <a:srgbClr val="003B49"/>
      </a:accent2>
      <a:accent3>
        <a:srgbClr val="2CCCD3"/>
      </a:accent3>
      <a:accent4>
        <a:srgbClr val="E87722"/>
      </a:accent4>
      <a:accent5>
        <a:srgbClr val="DAAA00"/>
      </a:accent5>
      <a:accent6>
        <a:srgbClr val="78BE20"/>
      </a:accent6>
      <a:hlink>
        <a:srgbClr val="003B49"/>
      </a:hlink>
      <a:folHlink>
        <a:srgbClr val="7D613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gon_slab_4x3" id="{35723F03-D128-C948-BFED-AD8283F72BE0}" vid="{5CB47178-15FE-0848-8B2E-8DD18226ACDC}"/>
    </a:ext>
  </a:extLst>
</a:theme>
</file>

<file path=ppt/theme/theme7.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gon_slab_4x3" id="{35723F03-D128-C948-BFED-AD8283F72BE0}" vid="{26911EF8-484C-ED43-A1FD-E1B02E4A8029}"/>
    </a:ext>
  </a:extLst>
</a:theme>
</file>

<file path=ppt/theme/theme8.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5134</Words>
  <Application>Microsoft Office PowerPoint</Application>
  <PresentationFormat>Widescreen</PresentationFormat>
  <Paragraphs>994</Paragraphs>
  <Slides>78</Slides>
  <Notes>49</Notes>
  <HiddenSlides>0</HiddenSlides>
  <MMClips>0</MMClips>
  <ScaleCrop>false</ScaleCrop>
  <HeadingPairs>
    <vt:vector size="6" baseType="variant">
      <vt:variant>
        <vt:lpstr>Fonts Used</vt:lpstr>
      </vt:variant>
      <vt:variant>
        <vt:i4>15</vt:i4>
      </vt:variant>
      <vt:variant>
        <vt:lpstr>Theme</vt:lpstr>
      </vt:variant>
      <vt:variant>
        <vt:i4>9</vt:i4>
      </vt:variant>
      <vt:variant>
        <vt:lpstr>Slide Titles</vt:lpstr>
      </vt:variant>
      <vt:variant>
        <vt:i4>78</vt:i4>
      </vt:variant>
    </vt:vector>
  </HeadingPairs>
  <TitlesOfParts>
    <vt:vector size="102" baseType="lpstr">
      <vt:lpstr>NTR</vt:lpstr>
      <vt:lpstr>Calibri</vt:lpstr>
      <vt:lpstr>Encode Sans Black</vt:lpstr>
      <vt:lpstr>Encode Sans Normal Black</vt:lpstr>
      <vt:lpstr>Noto Sans Symbols</vt:lpstr>
      <vt:lpstr>Lucida Grande</vt:lpstr>
      <vt:lpstr>Orgon Slab Medium</vt:lpstr>
      <vt:lpstr>Orgon Slab ExtraLight</vt:lpstr>
      <vt:lpstr>Orgon Slab Light</vt:lpstr>
      <vt:lpstr>Arial</vt:lpstr>
      <vt:lpstr>Times New Roman</vt:lpstr>
      <vt:lpstr>Merriweather Sans</vt:lpstr>
      <vt:lpstr>Wingdings 3</vt:lpstr>
      <vt:lpstr>Calibri Light</vt:lpstr>
      <vt:lpstr>Cambria</vt:lpstr>
      <vt:lpstr>1_Custom Design</vt:lpstr>
      <vt:lpstr>1_SandT-Option A</vt:lpstr>
      <vt:lpstr>1_Custom Design</vt:lpstr>
      <vt:lpstr>Office Theme</vt:lpstr>
      <vt:lpstr>1_Custom Design</vt:lpstr>
      <vt:lpstr>3_Custom Design</vt:lpstr>
      <vt:lpstr>1_Custom Design</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NSF ADVANCE Adaptation:  Creating a Destination of Choice at S&amp;T</vt:lpstr>
      <vt:lpstr>Problem Analysis at S&amp;T</vt:lpstr>
      <vt:lpstr>Problem Analysis at S&amp;T</vt:lpstr>
      <vt:lpstr>Project Objectives and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Budget</vt:lpstr>
      <vt:lpstr>General Revenue Budget</vt:lpstr>
      <vt:lpstr>General Revenue Budget: costs</vt:lpstr>
      <vt:lpstr>PowerPoint Presentation</vt:lpstr>
      <vt:lpstr>Faculty-Staff Climate Survey 2022 </vt:lpstr>
      <vt:lpstr>PowerPoint Presentation</vt:lpstr>
      <vt:lpstr>PowerPoint Presentation</vt:lpstr>
      <vt:lpstr>PowerPoint Presentation</vt:lpstr>
      <vt:lpstr>PowerPoint Presentation</vt:lpstr>
      <vt:lpstr>PowerPoint Presentation</vt:lpstr>
      <vt:lpstr>Evidence-Based Recommendations</vt:lpstr>
      <vt:lpstr>PowerPoint Presentation</vt:lpstr>
      <vt:lpstr>PowerPoint Presentation</vt:lpstr>
      <vt:lpstr>PowerPoint Presentation</vt:lpstr>
      <vt:lpstr>PowerPoint Presentation</vt:lpstr>
      <vt:lpstr>PowerPoint Presentation</vt:lpstr>
      <vt:lpstr>PowerPoint Presentation</vt:lpstr>
      <vt:lpstr>Faculty and Staff Climate Survey Actions and Next Steps  Colin Potts, Provost</vt:lpstr>
      <vt:lpstr>Faculty Survey Summary Categories</vt:lpstr>
      <vt:lpstr>Pay, rewards, benefits and promotions</vt:lpstr>
      <vt:lpstr>Work structures</vt:lpstr>
      <vt:lpstr>Resources</vt:lpstr>
      <vt:lpstr>Employee investment</vt:lpstr>
      <vt:lpstr>Leadership and campus direction</vt:lpstr>
      <vt:lpstr>Thank you.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Westenberg, David J.</cp:lastModifiedBy>
  <cp:revision>2</cp:revision>
  <dcterms:created xsi:type="dcterms:W3CDTF">2014-10-14T00:51:43Z</dcterms:created>
  <dcterms:modified xsi:type="dcterms:W3CDTF">2022-10-20T01:42:14Z</dcterms:modified>
</cp:coreProperties>
</file>